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67" r:id="rId2"/>
    <p:sldId id="262" r:id="rId3"/>
    <p:sldId id="263" r:id="rId4"/>
    <p:sldId id="264" r:id="rId5"/>
    <p:sldId id="266" r:id="rId6"/>
    <p:sldId id="265" r:id="rId7"/>
  </p:sldIdLst>
  <p:sldSz cx="6858000" cy="9906000" type="A4"/>
  <p:notesSz cx="6797675" cy="9926638"/>
  <p:embeddedFontLst>
    <p:embeddedFont>
      <p:font typeface="맑은 고딕" panose="020B0503020000020004" pitchFamily="50" charset="-127"/>
      <p:regular r:id="rId9"/>
      <p:bold r:id="rId10"/>
    </p:embeddedFont>
    <p:embeddedFont>
      <p:font typeface="BankGothic Md BT" panose="020B0807020203060204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7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687" userDrawn="1">
          <p15:clr>
            <a:srgbClr val="A4A3A4"/>
          </p15:clr>
        </p15:guide>
        <p15:guide id="4" orient="horz" pos="4299" userDrawn="1">
          <p15:clr>
            <a:srgbClr val="A4A3A4"/>
          </p15:clr>
        </p15:guide>
        <p15:guide id="5" pos="142" userDrawn="1">
          <p15:clr>
            <a:srgbClr val="A4A3A4"/>
          </p15:clr>
        </p15:guide>
        <p15:guide id="6" pos="4178" userDrawn="1">
          <p15:clr>
            <a:srgbClr val="A4A3A4"/>
          </p15:clr>
        </p15:guide>
        <p15:guide id="7" orient="horz" pos="5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9966"/>
    <a:srgbClr val="339933"/>
    <a:srgbClr val="006600"/>
    <a:srgbClr val="FFC000"/>
    <a:srgbClr val="F7931A"/>
    <a:srgbClr val="ED7D31"/>
    <a:srgbClr val="ADC901"/>
    <a:srgbClr val="70AD47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27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1992" y="40"/>
      </p:cViewPr>
      <p:guideLst>
        <p:guide orient="horz" pos="3097"/>
        <p:guide pos="2160"/>
        <p:guide orient="horz" pos="3687"/>
        <p:guide orient="horz" pos="4299"/>
        <p:guide pos="142"/>
        <p:guide pos="4178"/>
        <p:guide orient="horz" pos="5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BE333-BFB2-4DE6-A15E-C36714C95C73}" type="datetimeFigureOut">
              <a:rPr lang="ko-KR" altLang="en-US" smtClean="0"/>
              <a:t>2017-12-29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9DA4A-120B-4191-B6F2-36C08F8B3B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497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D212-EA2F-4F04-9BD3-84F0EBC1A1FD}" type="datetimeFigureOut">
              <a:rPr lang="ko-KR" altLang="en-US" smtClean="0"/>
              <a:t>2017-12-29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093A-2D94-4A61-922E-40B29A948C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399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D212-EA2F-4F04-9BD3-84F0EBC1A1FD}" type="datetimeFigureOut">
              <a:rPr lang="ko-KR" altLang="en-US" smtClean="0"/>
              <a:t>2017-12-29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093A-2D94-4A61-922E-40B29A948C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25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D212-EA2F-4F04-9BD3-84F0EBC1A1FD}" type="datetimeFigureOut">
              <a:rPr lang="ko-KR" altLang="en-US" smtClean="0"/>
              <a:t>2017-12-29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093A-2D94-4A61-922E-40B29A948C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40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D212-EA2F-4F04-9BD3-84F0EBC1A1FD}" type="datetimeFigureOut">
              <a:rPr lang="ko-KR" altLang="en-US" smtClean="0"/>
              <a:t>2017-12-29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093A-2D94-4A61-922E-40B29A948C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575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D212-EA2F-4F04-9BD3-84F0EBC1A1FD}" type="datetimeFigureOut">
              <a:rPr lang="ko-KR" altLang="en-US" smtClean="0"/>
              <a:t>2017-12-29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093A-2D94-4A61-922E-40B29A948C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56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D212-EA2F-4F04-9BD3-84F0EBC1A1FD}" type="datetimeFigureOut">
              <a:rPr lang="ko-KR" altLang="en-US" smtClean="0"/>
              <a:t>2017-12-29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093A-2D94-4A61-922E-40B29A948C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28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D212-EA2F-4F04-9BD3-84F0EBC1A1FD}" type="datetimeFigureOut">
              <a:rPr lang="ko-KR" altLang="en-US" smtClean="0"/>
              <a:t>2017-12-29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093A-2D94-4A61-922E-40B29A948C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794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D212-EA2F-4F04-9BD3-84F0EBC1A1FD}" type="datetimeFigureOut">
              <a:rPr lang="ko-KR" altLang="en-US" smtClean="0"/>
              <a:t>2017-12-29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093A-2D94-4A61-922E-40B29A948C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740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D212-EA2F-4F04-9BD3-84F0EBC1A1FD}" type="datetimeFigureOut">
              <a:rPr lang="ko-KR" altLang="en-US" smtClean="0"/>
              <a:t>2017-12-29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093A-2D94-4A61-922E-40B29A948C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18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D212-EA2F-4F04-9BD3-84F0EBC1A1FD}" type="datetimeFigureOut">
              <a:rPr lang="ko-KR" altLang="en-US" smtClean="0"/>
              <a:t>2017-12-29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093A-2D94-4A61-922E-40B29A948C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114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D212-EA2F-4F04-9BD3-84F0EBC1A1FD}" type="datetimeFigureOut">
              <a:rPr lang="ko-KR" altLang="en-US" smtClean="0"/>
              <a:t>2017-12-29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093A-2D94-4A61-922E-40B29A948C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63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google.co.kr/url?sa=i&amp;rct=j&amp;q=&amp;esrc=s&amp;source=images&amp;cd=&amp;cad=rja&amp;uact=8&amp;ved=0ahUKEwitx8-29bfKAhUhOKYKHdKODAwQjRwIBw&amp;url=http://threatintelligencetimes.com/2015/07/17/email-spam-hits-12-year-low-but-crypto-ransomware-attacks-booming-in-june/&amp;bvm=bv.112064104,d.dGY&amp;psig=AFQjCNGjZLe4rOh-_d73c93B76aXd4fy6Q&amp;ust=1453363038969742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8D212-EA2F-4F04-9BD3-84F0EBC1A1FD}" type="datetimeFigureOut">
              <a:rPr lang="ko-KR" altLang="en-US" smtClean="0"/>
              <a:t>2017-12-29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3093A-2D94-4A61-922E-40B29A948C82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 descr="https://eleanorburns88.files.wordpress.com/2015/07/ransomware.jpg?w=860&amp;h=280&amp;crop=1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33" y="-2928"/>
            <a:ext cx="3158367" cy="102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0" y="0"/>
            <a:ext cx="3699633" cy="1025467"/>
          </a:xfrm>
          <a:prstGeom prst="roundRect">
            <a:avLst>
              <a:gd name="adj" fmla="val 0"/>
            </a:avLst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629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live@olivetech.co.kr" TargetMode="External"/><Relationship Id="rId2" Type="http://schemas.openxmlformats.org/officeDocument/2006/relationships/hyperlink" Target="http://www.olivetech.co.kr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annews.com/media/view.asp?idx=50174" TargetMode="External"/><Relationship Id="rId13" Type="http://schemas.openxmlformats.org/officeDocument/2006/relationships/hyperlink" Target="http://www.boannews.com/media/view.asp?idx=50198" TargetMode="External"/><Relationship Id="rId3" Type="http://schemas.openxmlformats.org/officeDocument/2006/relationships/hyperlink" Target="http://www.forbes.com/sites/thomasbrewster/2016/02/18/ransomware-hollywood-payment-locky-menace/#1dff2c6b75b0" TargetMode="External"/><Relationship Id="rId7" Type="http://schemas.openxmlformats.org/officeDocument/2006/relationships/hyperlink" Target="http://www.boannews.com/media/view.asp?idx=50052&amp;kind=4" TargetMode="External"/><Relationship Id="rId12" Type="http://schemas.openxmlformats.org/officeDocument/2006/relationships/hyperlink" Target="http://www.boannews.com/media/view.asp?idx=50117&amp;skind=O" TargetMode="External"/><Relationship Id="rId2" Type="http://schemas.openxmlformats.org/officeDocument/2006/relationships/hyperlink" Target="http://www.hipaajournal.com/cyberattackers-demand-3-6m-ransom-from-hollywood-hospital-8313/" TargetMode="Externa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echholic.co.kr/archives/51555" TargetMode="External"/><Relationship Id="rId11" Type="http://schemas.openxmlformats.org/officeDocument/2006/relationships/hyperlink" Target="http://blog.checkpoint.com/2016/03/28/check-point-threat-alert-samsam-and-maktub-ransomware-evolution/" TargetMode="External"/><Relationship Id="rId5" Type="http://schemas.openxmlformats.org/officeDocument/2006/relationships/hyperlink" Target="http://www.theatlantic.com/technology/archive/2016/02/hackers-are-holding-a-hospitals-patient-data-ransom/463008/" TargetMode="External"/><Relationship Id="rId15" Type="http://schemas.openxmlformats.org/officeDocument/2006/relationships/image" Target="../media/image4.jpeg"/><Relationship Id="rId10" Type="http://schemas.openxmlformats.org/officeDocument/2006/relationships/hyperlink" Target="http://blog.talosintel.com/2016/03/samsam-ransomware.html?m=1" TargetMode="External"/><Relationship Id="rId4" Type="http://schemas.openxmlformats.org/officeDocument/2006/relationships/hyperlink" Target="http://www.ktvn.com/story/31274059/hollywood-hospital-victimized-by-ransomware-locky-spreading-fast" TargetMode="External"/><Relationship Id="rId9" Type="http://schemas.openxmlformats.org/officeDocument/2006/relationships/hyperlink" Target="http://www.ahnlab.com/kr/site/securityinfo/secunews/secuNewsView.do?menu_dist=1&amp;seq=24661" TargetMode="External"/><Relationship Id="rId14" Type="http://schemas.openxmlformats.org/officeDocument/2006/relationships/hyperlink" Target="http://www.symantec.com/connect/blogs/samsam-may-signal-new-trend-targeted-ransomwa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png"/><Relationship Id="rId21" Type="http://schemas.openxmlformats.org/officeDocument/2006/relationships/hyperlink" Target="http://www.mw.go.kr/" TargetMode="External"/><Relationship Id="rId42" Type="http://schemas.openxmlformats.org/officeDocument/2006/relationships/image" Target="../media/image46.png"/><Relationship Id="rId47" Type="http://schemas.openxmlformats.org/officeDocument/2006/relationships/image" Target="../media/image51.gif"/><Relationship Id="rId63" Type="http://schemas.openxmlformats.org/officeDocument/2006/relationships/image" Target="../media/image66.png"/><Relationship Id="rId68" Type="http://schemas.openxmlformats.org/officeDocument/2006/relationships/image" Target="../media/image71.jpeg"/><Relationship Id="rId84" Type="http://schemas.openxmlformats.org/officeDocument/2006/relationships/image" Target="../media/image87.jpeg"/><Relationship Id="rId89" Type="http://schemas.openxmlformats.org/officeDocument/2006/relationships/image" Target="../media/image92.png"/><Relationship Id="rId16" Type="http://schemas.openxmlformats.org/officeDocument/2006/relationships/image" Target="../media/image24.png"/><Relationship Id="rId11" Type="http://schemas.openxmlformats.org/officeDocument/2006/relationships/image" Target="../media/image19.png"/><Relationship Id="rId32" Type="http://schemas.openxmlformats.org/officeDocument/2006/relationships/image" Target="../media/image38.png"/><Relationship Id="rId37" Type="http://schemas.openxmlformats.org/officeDocument/2006/relationships/image" Target="../media/image42.png"/><Relationship Id="rId53" Type="http://schemas.openxmlformats.org/officeDocument/2006/relationships/image" Target="../media/image57.gif"/><Relationship Id="rId58" Type="http://schemas.openxmlformats.org/officeDocument/2006/relationships/image" Target="../media/image62.png"/><Relationship Id="rId74" Type="http://schemas.openxmlformats.org/officeDocument/2006/relationships/image" Target="../media/image77.jpeg"/><Relationship Id="rId79" Type="http://schemas.openxmlformats.org/officeDocument/2006/relationships/image" Target="../media/image82.jpg"/><Relationship Id="rId5" Type="http://schemas.openxmlformats.org/officeDocument/2006/relationships/image" Target="../media/image13.png"/><Relationship Id="rId90" Type="http://schemas.openxmlformats.org/officeDocument/2006/relationships/image" Target="../media/image93.jpeg"/><Relationship Id="rId95" Type="http://schemas.openxmlformats.org/officeDocument/2006/relationships/image" Target="../media/image98.jpeg"/><Relationship Id="rId22" Type="http://schemas.openxmlformats.org/officeDocument/2006/relationships/image" Target="../media/image28.jpeg"/><Relationship Id="rId27" Type="http://schemas.openxmlformats.org/officeDocument/2006/relationships/image" Target="../media/image33.png"/><Relationship Id="rId43" Type="http://schemas.openxmlformats.org/officeDocument/2006/relationships/image" Target="../media/image47.gif"/><Relationship Id="rId48" Type="http://schemas.openxmlformats.org/officeDocument/2006/relationships/image" Target="../media/image52.png"/><Relationship Id="rId64" Type="http://schemas.openxmlformats.org/officeDocument/2006/relationships/image" Target="../media/image67.gif"/><Relationship Id="rId69" Type="http://schemas.openxmlformats.org/officeDocument/2006/relationships/image" Target="../media/image72.jpeg"/><Relationship Id="rId80" Type="http://schemas.openxmlformats.org/officeDocument/2006/relationships/image" Target="../media/image83.jpeg"/><Relationship Id="rId85" Type="http://schemas.openxmlformats.org/officeDocument/2006/relationships/image" Target="../media/image88.jpeg"/><Relationship Id="rId3" Type="http://schemas.openxmlformats.org/officeDocument/2006/relationships/image" Target="../media/image11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1.jpeg"/><Relationship Id="rId33" Type="http://schemas.openxmlformats.org/officeDocument/2006/relationships/image" Target="../media/image39.png"/><Relationship Id="rId38" Type="http://schemas.openxmlformats.org/officeDocument/2006/relationships/hyperlink" Target="https://www.kosep.co.kr/kosep/us/us_man.do" TargetMode="External"/><Relationship Id="rId46" Type="http://schemas.openxmlformats.org/officeDocument/2006/relationships/image" Target="../media/image50.png"/><Relationship Id="rId59" Type="http://schemas.openxmlformats.org/officeDocument/2006/relationships/image" Target="../media/image63.gif"/><Relationship Id="rId67" Type="http://schemas.openxmlformats.org/officeDocument/2006/relationships/image" Target="../media/image70.gif"/><Relationship Id="rId20" Type="http://schemas.openxmlformats.org/officeDocument/2006/relationships/image" Target="../media/image27.png"/><Relationship Id="rId41" Type="http://schemas.openxmlformats.org/officeDocument/2006/relationships/image" Target="../media/image45.png"/><Relationship Id="rId54" Type="http://schemas.openxmlformats.org/officeDocument/2006/relationships/image" Target="../media/image58.gif"/><Relationship Id="rId62" Type="http://schemas.openxmlformats.org/officeDocument/2006/relationships/image" Target="../media/image65.png"/><Relationship Id="rId70" Type="http://schemas.openxmlformats.org/officeDocument/2006/relationships/image" Target="../media/image73.jpeg"/><Relationship Id="rId75" Type="http://schemas.openxmlformats.org/officeDocument/2006/relationships/image" Target="../media/image78.gif"/><Relationship Id="rId83" Type="http://schemas.openxmlformats.org/officeDocument/2006/relationships/image" Target="../media/image86.jpeg"/><Relationship Id="rId88" Type="http://schemas.openxmlformats.org/officeDocument/2006/relationships/image" Target="../media/image91.png"/><Relationship Id="rId91" Type="http://schemas.openxmlformats.org/officeDocument/2006/relationships/image" Target="../media/image94.jpeg"/><Relationship Id="rId96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5" Type="http://schemas.openxmlformats.org/officeDocument/2006/relationships/image" Target="../media/image23.png"/><Relationship Id="rId23" Type="http://schemas.openxmlformats.org/officeDocument/2006/relationships/image" Target="../media/image29.jpeg"/><Relationship Id="rId28" Type="http://schemas.openxmlformats.org/officeDocument/2006/relationships/image" Target="../media/image34.png"/><Relationship Id="rId36" Type="http://schemas.openxmlformats.org/officeDocument/2006/relationships/image" Target="../media/image41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10" Type="http://schemas.openxmlformats.org/officeDocument/2006/relationships/image" Target="../media/image18.png"/><Relationship Id="rId31" Type="http://schemas.openxmlformats.org/officeDocument/2006/relationships/image" Target="../media/image37.png"/><Relationship Id="rId44" Type="http://schemas.openxmlformats.org/officeDocument/2006/relationships/image" Target="../media/image48.png"/><Relationship Id="rId52" Type="http://schemas.openxmlformats.org/officeDocument/2006/relationships/image" Target="../media/image56.gif"/><Relationship Id="rId60" Type="http://schemas.openxmlformats.org/officeDocument/2006/relationships/image" Target="../media/image64.gif"/><Relationship Id="rId65" Type="http://schemas.openxmlformats.org/officeDocument/2006/relationships/image" Target="../media/image68.png"/><Relationship Id="rId73" Type="http://schemas.openxmlformats.org/officeDocument/2006/relationships/image" Target="../media/image76.jpeg"/><Relationship Id="rId78" Type="http://schemas.openxmlformats.org/officeDocument/2006/relationships/image" Target="../media/image81.jpg"/><Relationship Id="rId81" Type="http://schemas.openxmlformats.org/officeDocument/2006/relationships/image" Target="../media/image84.jpeg"/><Relationship Id="rId86" Type="http://schemas.openxmlformats.org/officeDocument/2006/relationships/image" Target="../media/image89.jpg"/><Relationship Id="rId94" Type="http://schemas.openxmlformats.org/officeDocument/2006/relationships/image" Target="../media/image97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9" Type="http://schemas.openxmlformats.org/officeDocument/2006/relationships/image" Target="../media/image43.gif"/><Relationship Id="rId34" Type="http://schemas.openxmlformats.org/officeDocument/2006/relationships/hyperlink" Target="http://www.khidi.or.kr/eng/" TargetMode="External"/><Relationship Id="rId50" Type="http://schemas.openxmlformats.org/officeDocument/2006/relationships/image" Target="../media/image54.gif"/><Relationship Id="rId55" Type="http://schemas.openxmlformats.org/officeDocument/2006/relationships/image" Target="../media/image59.png"/><Relationship Id="rId76" Type="http://schemas.openxmlformats.org/officeDocument/2006/relationships/image" Target="../media/image79.jpeg"/><Relationship Id="rId97" Type="http://schemas.openxmlformats.org/officeDocument/2006/relationships/image" Target="../media/image100.png"/><Relationship Id="rId7" Type="http://schemas.openxmlformats.org/officeDocument/2006/relationships/image" Target="../media/image15.png"/><Relationship Id="rId71" Type="http://schemas.openxmlformats.org/officeDocument/2006/relationships/image" Target="../media/image74.jpeg"/><Relationship Id="rId92" Type="http://schemas.openxmlformats.org/officeDocument/2006/relationships/image" Target="../media/image95.png"/><Relationship Id="rId2" Type="http://schemas.openxmlformats.org/officeDocument/2006/relationships/image" Target="../media/image10.png"/><Relationship Id="rId29" Type="http://schemas.openxmlformats.org/officeDocument/2006/relationships/image" Target="../media/image35.png"/><Relationship Id="rId24" Type="http://schemas.openxmlformats.org/officeDocument/2006/relationships/image" Target="../media/image30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66" Type="http://schemas.openxmlformats.org/officeDocument/2006/relationships/image" Target="../media/image69.gif"/><Relationship Id="rId87" Type="http://schemas.openxmlformats.org/officeDocument/2006/relationships/image" Target="../media/image90.jpeg"/><Relationship Id="rId61" Type="http://schemas.openxmlformats.org/officeDocument/2006/relationships/hyperlink" Target="http://www.ibkcapital.co.kr/main.do" TargetMode="External"/><Relationship Id="rId82" Type="http://schemas.openxmlformats.org/officeDocument/2006/relationships/image" Target="../media/image85.gif"/><Relationship Id="rId19" Type="http://schemas.openxmlformats.org/officeDocument/2006/relationships/hyperlink" Target="http://www.nts.go.kr/" TargetMode="External"/><Relationship Id="rId14" Type="http://schemas.openxmlformats.org/officeDocument/2006/relationships/image" Target="../media/image22.png"/><Relationship Id="rId30" Type="http://schemas.openxmlformats.org/officeDocument/2006/relationships/image" Target="../media/image36.png"/><Relationship Id="rId35" Type="http://schemas.openxmlformats.org/officeDocument/2006/relationships/image" Target="../media/image40.png"/><Relationship Id="rId56" Type="http://schemas.openxmlformats.org/officeDocument/2006/relationships/image" Target="../media/image60.gif"/><Relationship Id="rId77" Type="http://schemas.openxmlformats.org/officeDocument/2006/relationships/image" Target="../media/image80.gif"/><Relationship Id="rId8" Type="http://schemas.openxmlformats.org/officeDocument/2006/relationships/image" Target="../media/image16.png"/><Relationship Id="rId51" Type="http://schemas.openxmlformats.org/officeDocument/2006/relationships/image" Target="../media/image55.gif"/><Relationship Id="rId72" Type="http://schemas.openxmlformats.org/officeDocument/2006/relationships/image" Target="../media/image75.png"/><Relationship Id="rId93" Type="http://schemas.openxmlformats.org/officeDocument/2006/relationships/image" Target="../media/image96.jpg"/><Relationship Id="rId98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07950" y="6395"/>
            <a:ext cx="3581400" cy="9964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보안스토리지 전문기업 </a:t>
            </a:r>
            <a:endParaRPr lang="en-US" altLang="ko-K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anose="020B0807020203060204" pitchFamily="34" charset="0"/>
              </a:rPr>
              <a:t>주식회사 </a:t>
            </a:r>
            <a:r>
              <a:rPr lang="ko-KR" alt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anose="020B0807020203060204" pitchFamily="34" charset="0"/>
              </a:rPr>
              <a:t>올리브텍</a:t>
            </a:r>
            <a:endParaRPr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04" y="8921279"/>
            <a:ext cx="2737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1" dirty="0" smtClean="0">
                <a:solidFill>
                  <a:schemeClr val="accent6">
                    <a:lumMod val="75000"/>
                  </a:schemeClr>
                </a:solidFill>
              </a:rPr>
              <a:t>WORM </a:t>
            </a:r>
            <a:r>
              <a:rPr lang="ko-KR" altLang="en-US" sz="1400" b="1" dirty="0" smtClean="0">
                <a:solidFill>
                  <a:schemeClr val="accent6">
                    <a:lumMod val="75000"/>
                  </a:schemeClr>
                </a:solidFill>
              </a:rPr>
              <a:t>스토리지 전문 기업</a:t>
            </a:r>
            <a:endParaRPr lang="en-US" altLang="ko-KR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dist"/>
            <a:r>
              <a:rPr lang="ko-KR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주식회사 </a:t>
            </a:r>
            <a:r>
              <a:rPr lang="ko-KR" alt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올리브텍</a:t>
            </a:r>
            <a:endParaRPr lang="en-US" altLang="ko-K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dist"/>
            <a:r>
              <a:rPr lang="en-US" altLang="ko-KR" sz="2000" b="1" dirty="0" smtClean="0">
                <a:solidFill>
                  <a:schemeClr val="accent6">
                    <a:lumMod val="75000"/>
                  </a:schemeClr>
                </a:solidFill>
              </a:rPr>
              <a:t>OLIVETECH, INC.</a:t>
            </a:r>
            <a:endParaRPr lang="ko-KR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1645" y="8879145"/>
            <a:ext cx="3223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ko-KR" altLang="en-US" sz="1000" dirty="0" smtClean="0"/>
              <a:t>주소</a:t>
            </a:r>
            <a:r>
              <a:rPr lang="en-US" altLang="ko-KR" sz="1000" dirty="0" smtClean="0"/>
              <a:t>: 13637 </a:t>
            </a:r>
            <a:r>
              <a:rPr lang="ko-KR" altLang="en-US" sz="1000" dirty="0" smtClean="0"/>
              <a:t>경기도 성남시 분당구 구미로 </a:t>
            </a:r>
            <a:r>
              <a:rPr lang="en-US" altLang="ko-KR" sz="1000" dirty="0" smtClean="0"/>
              <a:t>11</a:t>
            </a:r>
          </a:p>
          <a:p>
            <a:r>
              <a:rPr lang="en-US" altLang="ko-KR" sz="1000" dirty="0"/>
              <a:t> </a:t>
            </a:r>
            <a:r>
              <a:rPr lang="en-US" altLang="ko-KR" sz="1000" dirty="0" smtClean="0"/>
              <a:t>                </a:t>
            </a:r>
            <a:r>
              <a:rPr lang="ko-KR" altLang="en-US" sz="1000" dirty="0" err="1" smtClean="0"/>
              <a:t>포이트타운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7</a:t>
            </a:r>
            <a:r>
              <a:rPr lang="ko-KR" altLang="en-US" sz="1000" dirty="0" smtClean="0"/>
              <a:t>층 </a:t>
            </a:r>
            <a:r>
              <a:rPr lang="en-US" altLang="ko-KR" sz="1000" dirty="0" smtClean="0"/>
              <a:t>701</a:t>
            </a:r>
            <a:r>
              <a:rPr lang="ko-KR" altLang="en-US" sz="1000" dirty="0" smtClean="0"/>
              <a:t>호</a:t>
            </a:r>
            <a:endParaRPr lang="en-US" altLang="ko-KR" sz="10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ko-KR" altLang="en-US" sz="1000" dirty="0" smtClean="0"/>
              <a:t>전화</a:t>
            </a:r>
            <a:r>
              <a:rPr lang="en-US" altLang="ko-KR" sz="1000" dirty="0" smtClean="0"/>
              <a:t>: 031-726-4217~8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ko-KR" altLang="en-US" sz="1000" dirty="0" smtClean="0"/>
              <a:t>팩스</a:t>
            </a:r>
            <a:r>
              <a:rPr lang="en-US" altLang="ko-KR" sz="1000" dirty="0" smtClean="0"/>
              <a:t>: 031-726-4219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ko-KR" altLang="en-US" sz="1000" dirty="0" smtClean="0"/>
              <a:t>홈페이지</a:t>
            </a:r>
            <a:r>
              <a:rPr lang="en-US" altLang="ko-KR" sz="1000" dirty="0" smtClean="0"/>
              <a:t>: </a:t>
            </a:r>
            <a:r>
              <a:rPr lang="en-US" altLang="ko-KR" sz="1000" dirty="0" smtClean="0">
                <a:hlinkClick r:id="rId2"/>
              </a:rPr>
              <a:t>www.olivetech.co.kr</a:t>
            </a:r>
            <a:endParaRPr lang="en-US" altLang="ko-KR" sz="10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ko-KR" altLang="en-US" sz="1000" dirty="0" err="1" smtClean="0"/>
              <a:t>이메일</a:t>
            </a:r>
            <a:r>
              <a:rPr lang="en-US" altLang="ko-KR" sz="1000" dirty="0" smtClean="0"/>
              <a:t>: </a:t>
            </a:r>
            <a:r>
              <a:rPr lang="en-US" altLang="ko-KR" sz="1000" dirty="0" smtClean="0">
                <a:hlinkClick r:id="rId3"/>
              </a:rPr>
              <a:t>olive@olivetech.co.kr</a:t>
            </a:r>
            <a:endParaRPr lang="en-US" altLang="ko-KR" sz="1000" dirty="0" smtClean="0"/>
          </a:p>
        </p:txBody>
      </p:sp>
      <p:cxnSp>
        <p:nvCxnSpPr>
          <p:cNvPr id="4" name="직선 연결선 3"/>
          <p:cNvCxnSpPr/>
          <p:nvPr/>
        </p:nvCxnSpPr>
        <p:spPr>
          <a:xfrm>
            <a:off x="0" y="8879146"/>
            <a:ext cx="682507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5707" y="2326641"/>
            <a:ext cx="61182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</a:rPr>
              <a:t>Compliance &amp; Data Security in Medical Industry</a:t>
            </a:r>
          </a:p>
          <a:p>
            <a:endParaRPr lang="en-US" altLang="ko-KR" sz="3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ko-KR" altLang="en-US" sz="2400" dirty="0" smtClean="0">
                <a:solidFill>
                  <a:schemeClr val="accent2">
                    <a:lumMod val="75000"/>
                  </a:schemeClr>
                </a:solidFill>
              </a:rPr>
              <a:t>의료산업분야 정보 보호를 위한  </a:t>
            </a:r>
            <a:endParaRPr lang="en-US" altLang="ko-K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sz="3600" dirty="0" smtClean="0">
                <a:solidFill>
                  <a:schemeClr val="accent6">
                    <a:lumMod val="50000"/>
                  </a:schemeClr>
                </a:solidFill>
              </a:rPr>
              <a:t>WORM </a:t>
            </a:r>
            <a:r>
              <a:rPr lang="ko-KR" altLang="en-US" sz="3600" dirty="0" smtClean="0">
                <a:solidFill>
                  <a:schemeClr val="accent6">
                    <a:lumMod val="50000"/>
                  </a:schemeClr>
                </a:solidFill>
              </a:rPr>
              <a:t>스토리지 활용 가이드</a:t>
            </a:r>
            <a:endParaRPr lang="en-US" altLang="ko-KR" sz="3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92" y="2349500"/>
            <a:ext cx="461665" cy="1797050"/>
          </a:xfrm>
          <a:prstGeom prst="rect">
            <a:avLst/>
          </a:prstGeom>
          <a:solidFill>
            <a:srgbClr val="0070C0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FFFF00"/>
                </a:solidFill>
              </a:rPr>
              <a:t>솔루션 가이드</a:t>
            </a:r>
            <a:endParaRPr lang="ko-KR" altLang="en-US" dirty="0">
              <a:solidFill>
                <a:srgbClr val="FFFF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33769"/>
            <a:ext cx="6858000" cy="28575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9544" y="9545089"/>
            <a:ext cx="1185530" cy="29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146"/>
          <p:cNvSpPr txBox="1"/>
          <p:nvPr/>
        </p:nvSpPr>
        <p:spPr>
          <a:xfrm>
            <a:off x="107950" y="6395"/>
            <a:ext cx="3581400" cy="9964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의료 분야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</a:p>
          <a:p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데이터 </a:t>
            </a:r>
            <a:r>
              <a:rPr lang="ko-KR" alt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컴플라이언스</a:t>
            </a:r>
            <a:endParaRPr lang="en-US" altLang="ko-K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" name="AutoShape 6" descr="대한민국 국회 로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8" descr="대한민국 국회 로고에 대한 이미지 검색결과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25" descr="시의원 사무실에 대한 이미지 검색결과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68275" y="1133005"/>
            <a:ext cx="6473826" cy="32378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400" b="1" dirty="0">
                <a:solidFill>
                  <a:srgbClr val="0070C0"/>
                </a:solidFill>
              </a:rPr>
              <a:t>개인정보보호 가이드라인 </a:t>
            </a:r>
            <a:r>
              <a:rPr lang="en-US" altLang="ko-KR" sz="1400" b="1" dirty="0">
                <a:solidFill>
                  <a:srgbClr val="0070C0"/>
                </a:solidFill>
              </a:rPr>
              <a:t>[</a:t>
            </a:r>
            <a:r>
              <a:rPr lang="ko-KR" altLang="en-US" sz="1400" b="1" dirty="0">
                <a:solidFill>
                  <a:srgbClr val="0070C0"/>
                </a:solidFill>
              </a:rPr>
              <a:t>의료기관 편</a:t>
            </a:r>
            <a:r>
              <a:rPr lang="en-US" altLang="ko-KR" sz="1400" b="1" dirty="0">
                <a:solidFill>
                  <a:srgbClr val="0070C0"/>
                </a:solidFill>
              </a:rPr>
              <a:t>]</a:t>
            </a:r>
          </a:p>
          <a:p>
            <a:r>
              <a:rPr lang="en-US" altLang="ko-KR" sz="1400" b="1" dirty="0">
                <a:solidFill>
                  <a:srgbClr val="0070C0"/>
                </a:solidFill>
              </a:rPr>
              <a:t>2015</a:t>
            </a:r>
            <a:r>
              <a:rPr lang="ko-KR" altLang="en-US" sz="1400" b="1" dirty="0">
                <a:solidFill>
                  <a:srgbClr val="0070C0"/>
                </a:solidFill>
              </a:rPr>
              <a:t>년 </a:t>
            </a:r>
            <a:r>
              <a:rPr lang="en-US" altLang="ko-KR" sz="1400" b="1" dirty="0">
                <a:solidFill>
                  <a:srgbClr val="0070C0"/>
                </a:solidFill>
              </a:rPr>
              <a:t>2</a:t>
            </a:r>
            <a:r>
              <a:rPr lang="ko-KR" altLang="en-US" sz="1400" b="1" dirty="0">
                <a:solidFill>
                  <a:srgbClr val="0070C0"/>
                </a:solidFill>
              </a:rPr>
              <a:t>월 </a:t>
            </a:r>
            <a:r>
              <a:rPr lang="en-US" altLang="ko-KR" sz="1400" b="1" dirty="0">
                <a:solidFill>
                  <a:srgbClr val="0070C0"/>
                </a:solidFill>
              </a:rPr>
              <a:t>– By </a:t>
            </a:r>
            <a:r>
              <a:rPr lang="ko-KR" altLang="en-US" sz="1400" b="1" dirty="0">
                <a:solidFill>
                  <a:srgbClr val="0070C0"/>
                </a:solidFill>
              </a:rPr>
              <a:t>보건복지부</a:t>
            </a:r>
            <a:r>
              <a:rPr lang="en-US" altLang="ko-KR" sz="1400" b="1" dirty="0">
                <a:solidFill>
                  <a:srgbClr val="0070C0"/>
                </a:solidFill>
              </a:rPr>
              <a:t>, </a:t>
            </a:r>
            <a:r>
              <a:rPr lang="ko-KR" altLang="en-US" sz="1400" b="1" dirty="0">
                <a:solidFill>
                  <a:srgbClr val="0070C0"/>
                </a:solidFill>
              </a:rPr>
              <a:t>행정자치부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altLang="ko-KR" sz="1400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en-US" sz="14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바</a:t>
            </a:r>
            <a:r>
              <a:rPr lang="en-US" altLang="ko-KR" sz="14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ko-KR" altLang="en-US" sz="14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접속기록의 보관 및 위</a:t>
            </a:r>
            <a:r>
              <a:rPr lang="en-US" altLang="ko-KR" sz="14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ko-KR" altLang="en-US" sz="14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변조 방지 </a:t>
            </a:r>
            <a:endParaRPr lang="en-US" altLang="ko-KR" sz="1400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맑은 고딕" panose="020B0503020000020004" pitchFamily="50" charset="-127"/>
              <a:buChar char="□"/>
            </a:pPr>
            <a:r>
              <a:rPr lang="ko-KR" altLang="en-US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 개인정보취급자가 개인정보처리시스템에 접속한 기록은 최소 </a:t>
            </a:r>
            <a:r>
              <a:rPr lang="en-US" altLang="ko-KR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6</a:t>
            </a:r>
            <a:r>
              <a:rPr lang="ko-KR" altLang="en-US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개월 이상 위</a:t>
            </a:r>
            <a:r>
              <a:rPr lang="en-US" altLang="ko-KR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ko-KR" altLang="en-US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변조 및 도난</a:t>
            </a:r>
            <a:r>
              <a:rPr lang="en-US" altLang="ko-KR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분실되지 않도록 안전하게 보관하여야 함</a:t>
            </a:r>
            <a:r>
              <a:rPr lang="en-US" altLang="ko-KR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en-US" altLang="ko-KR" sz="1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en-US" sz="1200" u="sng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위조 및 변조 방지에 대한 규정</a:t>
            </a:r>
            <a:endParaRPr lang="en-US" altLang="ko-KR" sz="1200" u="sng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맑은 고딕" panose="020B0503020000020004" pitchFamily="50" charset="-127"/>
              <a:buChar char="○"/>
            </a:pPr>
            <a:r>
              <a:rPr lang="ko-KR" altLang="en-US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정기적으로 접속기록 백업을 수행하여 개인정보처리시스템 이외의 별도의 보조저장매체나 별도의 저장장치에 보관하여야 함</a:t>
            </a:r>
            <a:endParaRPr lang="en-US" altLang="ko-KR" sz="1000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맑은 고딕" panose="020B0503020000020004" pitchFamily="50" charset="-127"/>
              <a:buChar char="○"/>
            </a:pPr>
            <a:r>
              <a:rPr lang="ko-KR" altLang="en-US" sz="1000" b="1" kern="100" dirty="0" smtClean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접속기록에 </a:t>
            </a:r>
            <a:r>
              <a:rPr lang="ko-KR" altLang="en-US" sz="1000" b="1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대한 위</a:t>
            </a:r>
            <a:r>
              <a:rPr lang="en-US" altLang="ko-KR" sz="1000" b="1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․</a:t>
            </a:r>
            <a:r>
              <a:rPr lang="ko-KR" altLang="en-US" sz="1000" b="1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변조를 방지하기 위해 </a:t>
            </a:r>
            <a:r>
              <a:rPr lang="en-US" altLang="ko-KR" sz="1000" b="1" kern="100" dirty="0" smtClean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DVD-ROM, WORM(Write </a:t>
            </a:r>
            <a:r>
              <a:rPr lang="en-US" altLang="ko-KR" sz="1000" b="1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Once Read Many) Disk </a:t>
            </a:r>
            <a:r>
              <a:rPr lang="ko-KR" altLang="en-US" sz="1000" b="1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등과 같은 </a:t>
            </a:r>
            <a:r>
              <a:rPr lang="ko-KR" altLang="en-US" sz="1000" b="1" kern="100" dirty="0" smtClean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덮어쓰기 방지 </a:t>
            </a:r>
            <a:r>
              <a:rPr lang="ko-KR" altLang="en-US" sz="1000" b="1" kern="100" dirty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매체를 사용하는 것이 </a:t>
            </a:r>
            <a:r>
              <a:rPr lang="ko-KR" altLang="en-US" sz="1000" b="1" kern="100" dirty="0" smtClean="0">
                <a:solidFill>
                  <a:srgbClr val="C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바람직함</a:t>
            </a:r>
            <a:endParaRPr lang="en-US" altLang="ko-KR" sz="1000" b="1" kern="100" dirty="0" smtClean="0">
              <a:solidFill>
                <a:srgbClr val="C00000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맑은 고딕" panose="020B0503020000020004" pitchFamily="50" charset="-127"/>
              <a:buChar char="○"/>
            </a:pPr>
            <a:r>
              <a:rPr lang="ko-KR" altLang="en-US" sz="1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접속기록을 수정 가능한 매체</a:t>
            </a:r>
            <a:r>
              <a:rPr lang="en-US" altLang="ko-KR" sz="1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(HDD </a:t>
            </a:r>
            <a:r>
              <a:rPr lang="ko-KR" altLang="en-US" sz="1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또는 테이프 등</a:t>
            </a:r>
            <a:r>
              <a:rPr lang="en-US" altLang="ko-KR" sz="1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en-US" sz="1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에 </a:t>
            </a:r>
            <a:r>
              <a:rPr lang="ko-KR" altLang="en-US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백업하는 </a:t>
            </a:r>
            <a:r>
              <a:rPr lang="ko-KR" altLang="en-US" sz="1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경우에는 </a:t>
            </a:r>
            <a:r>
              <a:rPr lang="ko-KR" altLang="en-US" sz="1000" kern="100" dirty="0" err="1">
                <a:latin typeface="맑은 고딕" panose="020B0503020000020004" pitchFamily="50" charset="-127"/>
                <a:cs typeface="Times New Roman" panose="02020603050405020304" pitchFamily="18" charset="0"/>
              </a:rPr>
              <a:t>무결성</a:t>
            </a:r>
            <a:r>
              <a:rPr lang="ko-KR" altLang="en-US" sz="1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보장을 위해 위</a:t>
            </a:r>
            <a:r>
              <a:rPr lang="en-US" altLang="ko-KR" sz="1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․</a:t>
            </a:r>
            <a:r>
              <a:rPr lang="ko-KR" altLang="en-US" sz="10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변조 여부를 </a:t>
            </a:r>
            <a:r>
              <a:rPr lang="ko-KR" altLang="en-US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확인할 수 있는 별도의 장비에 보관</a:t>
            </a:r>
            <a:r>
              <a:rPr lang="en-US" altLang="ko-KR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관리하는 것이 바람직함</a:t>
            </a:r>
            <a:endParaRPr lang="ko-KR" altLang="en-US" sz="1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4150" y="6538293"/>
            <a:ext cx="6473826" cy="2539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의</a:t>
            </a:r>
            <a:r>
              <a:rPr kumimoji="0" lang="ko-KR" altLang="ko-KR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료법 시행규칙 제15조</a:t>
            </a: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 [</a:t>
            </a:r>
            <a:r>
              <a:rPr kumimoji="0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진료에 관한 기록의 보존</a:t>
            </a:r>
            <a:r>
              <a:rPr kumimoji="0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rPr>
              <a:t>]</a:t>
            </a:r>
            <a:endParaRPr kumimoji="0" lang="ko-KR" altLang="ko-KR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제15조(진료에 관한 기록의 보존) </a:t>
            </a:r>
            <a:endParaRPr kumimoji="0" lang="en-US" altLang="ko-KR" sz="10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의료기관의 </a:t>
            </a:r>
            <a:r>
              <a:rPr kumimoji="0" lang="ko-KR" altLang="ko-KR" sz="10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개설자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 또는 관리자는 진료에 관한 기록을 다음 각 호에 정하는 기간 동안 보존하여야 한다. 다만, </a:t>
            </a:r>
            <a:r>
              <a:rPr kumimoji="0" lang="ko-KR" altLang="en-US" sz="1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계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속적인 진료를 위하여 필요한 경우에는 1회에 한정하여 다음 각 호에 정하는 기간의 범위에서 그 기간을 연장하여 보존할 수 있다.  &lt;개정 2015.5.29.&gt;</a:t>
            </a:r>
            <a:endParaRPr kumimoji="0" lang="en-US" altLang="ko-KR" sz="10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ko-KR" sz="1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1. 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환자 명부 : 5년</a:t>
            </a:r>
            <a:r>
              <a:rPr kumimoji="0" lang="en-US" altLang="ko-KR" sz="1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, 	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2. 진료기록부 : 10년</a:t>
            </a:r>
            <a:r>
              <a:rPr kumimoji="0" lang="en-US" altLang="ko-KR" sz="1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,</a:t>
            </a:r>
            <a:r>
              <a:rPr lang="en-US" altLang="ko-KR" sz="500" dirty="0"/>
              <a:t> </a:t>
            </a:r>
            <a:r>
              <a:rPr lang="en-US" altLang="ko-KR" sz="500" dirty="0" smtClean="0"/>
              <a:t> 	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3. 처방전 : 2년</a:t>
            </a:r>
            <a:endParaRPr kumimoji="0" lang="en-US" altLang="ko-KR" sz="10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4. 수술기록 : 10년</a:t>
            </a:r>
            <a:r>
              <a:rPr kumimoji="0" lang="en-US" altLang="ko-KR" sz="1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,	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5. 검사소견기록 : 5년</a:t>
            </a:r>
            <a:r>
              <a:rPr kumimoji="0" lang="en-US" altLang="ko-KR" sz="1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,	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6. 방사선사진 및 그 소견서 : 5년</a:t>
            </a:r>
            <a:endParaRPr kumimoji="0" lang="en-US" altLang="ko-KR" sz="10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7. 간호기록부 : 5년</a:t>
            </a:r>
            <a:r>
              <a:rPr kumimoji="0" lang="en-US" altLang="ko-KR" sz="1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,	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8. 조산기록부: 5년</a:t>
            </a:r>
            <a:endParaRPr kumimoji="0" lang="en-US" altLang="ko-KR" sz="10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  <a:t>9. 진단서 등의 부본(진단서·사망진단서 및 시체검안서 등을 따로 구분하여 보존할 것) : 3년</a:t>
            </a:r>
            <a:b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cs typeface="Arial" panose="020B0604020202020204" pitchFamily="34" charset="0"/>
              </a:rPr>
            </a:br>
            <a:endParaRPr kumimoji="0" lang="ko-KR" altLang="ko-K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cs typeface="Arial" panose="020B0604020202020204" pitchFamily="34" charset="0"/>
              </a:rPr>
              <a:t>② 제1항의 진료에 관한 기록은 마이크로필름이나 광디스크 등(이하 이 조에서 "필름"이라 한다)에 원본대로 수록하여 보존할 수 있다.</a:t>
            </a:r>
            <a:endParaRPr kumimoji="0" lang="ko-KR" altLang="ko-KR" sz="1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84150" y="4615531"/>
            <a:ext cx="6473826" cy="16435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400" b="1" dirty="0" smtClean="0">
                <a:solidFill>
                  <a:srgbClr val="0070C0"/>
                </a:solidFill>
                <a:latin typeface="+mn-ea"/>
              </a:rPr>
              <a:t>정보보호관리체계</a:t>
            </a:r>
            <a:r>
              <a:rPr lang="en-US" altLang="ko-KR" sz="1400" b="1" dirty="0" smtClean="0">
                <a:solidFill>
                  <a:srgbClr val="0070C0"/>
                </a:solidFill>
                <a:latin typeface="+mn-ea"/>
              </a:rPr>
              <a:t>(ISMS)  </a:t>
            </a:r>
            <a:r>
              <a:rPr lang="ko-KR" altLang="en-US" sz="1400" b="1" dirty="0" smtClean="0">
                <a:solidFill>
                  <a:srgbClr val="0070C0"/>
                </a:solidFill>
                <a:latin typeface="+mn-ea"/>
              </a:rPr>
              <a:t>인증 의무대상 의료</a:t>
            </a:r>
            <a:r>
              <a:rPr lang="en-US" altLang="ko-KR" sz="1400" b="1" dirty="0" smtClean="0">
                <a:solidFill>
                  <a:srgbClr val="0070C0"/>
                </a:solidFill>
                <a:latin typeface="+mn-ea"/>
              </a:rPr>
              <a:t>.</a:t>
            </a:r>
            <a:r>
              <a:rPr lang="ko-KR" altLang="en-US" sz="1400" b="1" dirty="0" smtClean="0">
                <a:solidFill>
                  <a:srgbClr val="0070C0"/>
                </a:solidFill>
                <a:latin typeface="+mn-ea"/>
              </a:rPr>
              <a:t>교육기관으로 확대</a:t>
            </a:r>
            <a:endParaRPr lang="en-US" altLang="ko-KR" sz="1400" b="1" dirty="0" smtClean="0">
              <a:solidFill>
                <a:srgbClr val="0070C0"/>
              </a:solidFill>
              <a:latin typeface="+mn-ea"/>
            </a:endParaRPr>
          </a:p>
          <a:p>
            <a:r>
              <a:rPr lang="en-US" altLang="ko-KR" sz="1000" b="1" kern="100" dirty="0" smtClean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(ISMS: Information Security Management System)</a:t>
            </a:r>
          </a:p>
          <a:p>
            <a:r>
              <a:rPr lang="ko-KR" altLang="en-US" sz="1400" b="1" kern="100" dirty="0" err="1" smtClean="0">
                <a:solidFill>
                  <a:srgbClr val="0070C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정보통신망법</a:t>
            </a:r>
            <a:r>
              <a:rPr lang="ko-KR" altLang="en-US" sz="1400" b="1" kern="100" dirty="0" smtClean="0">
                <a:solidFill>
                  <a:srgbClr val="0070C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개정 시행 </a:t>
            </a:r>
            <a:r>
              <a:rPr lang="en-US" altLang="ko-KR" sz="1400" b="1" kern="100" dirty="0" smtClean="0">
                <a:solidFill>
                  <a:srgbClr val="0070C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(2016.6.2 </a:t>
            </a:r>
            <a:r>
              <a:rPr lang="ko-KR" altLang="en-US" sz="1400" b="1" kern="100" dirty="0" smtClean="0">
                <a:solidFill>
                  <a:srgbClr val="0070C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시행</a:t>
            </a:r>
            <a:r>
              <a:rPr lang="en-US" altLang="ko-KR" sz="1400" b="1" kern="100" dirty="0" smtClean="0">
                <a:solidFill>
                  <a:srgbClr val="0070C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altLang="ko-KR" sz="1000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맑은 고딕" panose="020B0503020000020004" pitchFamily="50" charset="-127"/>
              <a:buChar char="○"/>
            </a:pPr>
            <a:r>
              <a:rPr lang="ko-KR" altLang="en-US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매출 </a:t>
            </a:r>
            <a:r>
              <a:rPr lang="en-US" altLang="ko-KR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1500</a:t>
            </a:r>
            <a:r>
              <a:rPr lang="ko-KR" altLang="en-US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억 이상인 의료법상 상급종합병원은</a:t>
            </a:r>
            <a:r>
              <a:rPr lang="en-US" altLang="ko-KR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대상병원 </a:t>
            </a:r>
            <a:r>
              <a:rPr lang="en-US" altLang="ko-KR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43</a:t>
            </a:r>
            <a:r>
              <a:rPr lang="ko-KR" altLang="en-US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개</a:t>
            </a:r>
            <a:r>
              <a:rPr lang="en-US" altLang="ko-KR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r>
              <a:rPr lang="ko-KR" altLang="en-US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은 </a:t>
            </a:r>
            <a:r>
              <a:rPr lang="en-US" altLang="ko-KR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ISMS </a:t>
            </a:r>
            <a:r>
              <a:rPr lang="ko-KR" altLang="en-US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인증을 의무적으로 받아야 함</a:t>
            </a:r>
            <a:r>
              <a:rPr lang="en-US" altLang="ko-KR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맑은 고딕" panose="020B0503020000020004" pitchFamily="50" charset="-127"/>
              <a:buChar char="○"/>
            </a:pPr>
            <a:r>
              <a:rPr lang="ko-KR" altLang="en-US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개인정보보호 가이드라인의 준수가 </a:t>
            </a:r>
            <a:r>
              <a:rPr lang="en-US" altLang="ko-KR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ISMS </a:t>
            </a:r>
            <a:r>
              <a:rPr lang="ko-KR" altLang="en-US" sz="1000" kern="100" dirty="0" smtClean="0">
                <a:latin typeface="맑은 고딕" panose="020B0503020000020004" pitchFamily="50" charset="-127"/>
                <a:cs typeface="Times New Roman" panose="02020603050405020304" pitchFamily="18" charset="0"/>
              </a:rPr>
              <a:t>인증에 있어서 가장 중요한 필수 요소</a:t>
            </a:r>
            <a:endParaRPr lang="en-US" altLang="ko-KR" sz="1000" kern="100" dirty="0" smtClean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en-US" sz="10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146"/>
          <p:cNvSpPr txBox="1"/>
          <p:nvPr/>
        </p:nvSpPr>
        <p:spPr>
          <a:xfrm>
            <a:off x="107950" y="6395"/>
            <a:ext cx="3581400" cy="9964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의료산업에서의</a:t>
            </a:r>
            <a:endParaRPr lang="en-US" altLang="ko-K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랜섬웨어 위협의 심각성</a:t>
            </a:r>
            <a:endParaRPr lang="en-US" altLang="ko-K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3350" y="1190000"/>
            <a:ext cx="6591300" cy="209288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000" dirty="0">
                <a:hlinkClick r:id="rId2"/>
              </a:rPr>
              <a:t>CYBERATTACKERS DEMAND $3.6M RANSOM FROM HOLLYWOOD HOSPITAL</a:t>
            </a:r>
            <a:endParaRPr lang="en-US" altLang="ko-KR" sz="1000" dirty="0"/>
          </a:p>
          <a:p>
            <a:r>
              <a:rPr lang="en-US" altLang="ko-KR" sz="1000" dirty="0">
                <a:hlinkClick r:id="rId3"/>
              </a:rPr>
              <a:t>As Ransomware Crisis Explodes, Hollywood Hospital Coughs Up $17,000 In Bitcoin</a:t>
            </a:r>
            <a:endParaRPr lang="en-US" altLang="ko-KR" sz="1000" dirty="0"/>
          </a:p>
          <a:p>
            <a:r>
              <a:rPr lang="en-US" altLang="ko-KR" sz="1000" dirty="0">
                <a:hlinkClick r:id="rId4"/>
              </a:rPr>
              <a:t>Hollywood Hospital Victimized by Ransomware </a:t>
            </a:r>
            <a:r>
              <a:rPr lang="en-US" altLang="ko-KR" sz="1000" dirty="0" err="1">
                <a:hlinkClick r:id="rId4"/>
              </a:rPr>
              <a:t>Locky</a:t>
            </a:r>
            <a:r>
              <a:rPr lang="en-US" altLang="ko-KR" sz="1000" dirty="0">
                <a:hlinkClick r:id="rId4"/>
              </a:rPr>
              <a:t> Spreading Fast</a:t>
            </a:r>
            <a:endParaRPr lang="en-US" altLang="ko-KR" sz="1000" dirty="0"/>
          </a:p>
          <a:p>
            <a:r>
              <a:rPr lang="en-US" altLang="ko-KR" sz="1000" dirty="0">
                <a:hlinkClick r:id="rId5"/>
              </a:rPr>
              <a:t>A Hospital Paralyzed by Hackers </a:t>
            </a:r>
            <a:endParaRPr lang="en-US" altLang="ko-KR" sz="1000" dirty="0"/>
          </a:p>
          <a:p>
            <a:r>
              <a:rPr lang="ko-KR" altLang="en-US" sz="1000" dirty="0">
                <a:hlinkClick r:id="rId6"/>
              </a:rPr>
              <a:t>이 랜섬웨어</a:t>
            </a:r>
            <a:r>
              <a:rPr lang="en-US" altLang="ko-KR" sz="1000" dirty="0">
                <a:hlinkClick r:id="rId6"/>
              </a:rPr>
              <a:t>…</a:t>
            </a:r>
            <a:r>
              <a:rPr lang="ko-KR" altLang="en-US" sz="1000" dirty="0">
                <a:hlinkClick r:id="rId6"/>
              </a:rPr>
              <a:t>의료기관만 노린다</a:t>
            </a:r>
            <a:endParaRPr lang="ko-KR" altLang="en-US" sz="1000" dirty="0"/>
          </a:p>
          <a:p>
            <a:r>
              <a:rPr lang="ko-KR" altLang="en-US" sz="1000" dirty="0">
                <a:hlinkClick r:id="rId7"/>
              </a:rPr>
              <a:t>한 주 만에 병원 세 곳이 랜섬웨어에</a:t>
            </a:r>
            <a:r>
              <a:rPr lang="en-US" altLang="ko-KR" sz="1000" dirty="0">
                <a:hlinkClick r:id="rId7"/>
              </a:rPr>
              <a:t>! </a:t>
            </a:r>
            <a:r>
              <a:rPr lang="ko-KR" altLang="en-US" sz="1000" dirty="0">
                <a:hlinkClick r:id="rId7"/>
              </a:rPr>
              <a:t>의료계 위기</a:t>
            </a:r>
            <a:endParaRPr lang="ko-KR" altLang="en-US" sz="1000" dirty="0"/>
          </a:p>
          <a:p>
            <a:r>
              <a:rPr lang="ko-KR" altLang="en-US" sz="1000" dirty="0">
                <a:hlinkClick r:id="rId8"/>
              </a:rPr>
              <a:t>국내 주요 의료기관 랜섬웨어 대응현황 긴급진단</a:t>
            </a:r>
            <a:endParaRPr lang="ko-KR" altLang="en-US" sz="1000" dirty="0"/>
          </a:p>
          <a:p>
            <a:r>
              <a:rPr lang="ko-KR" altLang="en-US" sz="1000" dirty="0">
                <a:hlinkClick r:id="rId9"/>
              </a:rPr>
              <a:t>랜섬웨어 피해 입은 미국 병원</a:t>
            </a:r>
            <a:r>
              <a:rPr lang="en-US" altLang="ko-KR" sz="1000" dirty="0">
                <a:hlinkClick r:id="rId9"/>
              </a:rPr>
              <a:t>, </a:t>
            </a:r>
            <a:r>
              <a:rPr lang="ko-KR" altLang="en-US" sz="1000" dirty="0">
                <a:hlinkClick r:id="rId9"/>
              </a:rPr>
              <a:t>끝내 </a:t>
            </a:r>
            <a:r>
              <a:rPr lang="en-US" altLang="ko-KR" sz="1000" dirty="0">
                <a:hlinkClick r:id="rId9"/>
              </a:rPr>
              <a:t>1</a:t>
            </a:r>
            <a:r>
              <a:rPr lang="ko-KR" altLang="en-US" sz="1000" dirty="0">
                <a:hlinkClick r:id="rId9"/>
              </a:rPr>
              <a:t>만 </a:t>
            </a:r>
            <a:r>
              <a:rPr lang="en-US" altLang="ko-KR" sz="1000" dirty="0">
                <a:hlinkClick r:id="rId9"/>
              </a:rPr>
              <a:t>7,000</a:t>
            </a:r>
            <a:r>
              <a:rPr lang="ko-KR" altLang="en-US" sz="1000" dirty="0">
                <a:hlinkClick r:id="rId9"/>
              </a:rPr>
              <a:t>달러 비용 지불</a:t>
            </a:r>
            <a:endParaRPr lang="ko-KR" altLang="en-US" sz="1000" dirty="0"/>
          </a:p>
          <a:p>
            <a:r>
              <a:rPr lang="en-US" altLang="ko-KR" sz="1000" dirty="0">
                <a:hlinkClick r:id="rId10"/>
              </a:rPr>
              <a:t>SAMSAM: THE DOCTOR WILL SEE YOU, AFTER HE PAYS THE RANSOM</a:t>
            </a:r>
            <a:endParaRPr lang="en-US" altLang="ko-KR" sz="1000" dirty="0"/>
          </a:p>
          <a:p>
            <a:r>
              <a:rPr lang="en-US" altLang="ko-KR" sz="1000" dirty="0">
                <a:hlinkClick r:id="rId11"/>
              </a:rPr>
              <a:t>Check Point Threat Alert: SamSam and Maktub Ransomware Evolution</a:t>
            </a:r>
            <a:endParaRPr lang="en-US" altLang="ko-KR" sz="1000" dirty="0"/>
          </a:p>
          <a:p>
            <a:r>
              <a:rPr lang="ko-KR" altLang="en-US" sz="1000" dirty="0">
                <a:hlinkClick r:id="rId12"/>
              </a:rPr>
              <a:t>의료기관 서버 취약점 노리는 ‘삼삼’과 감염 확산 위해 파일 압축하는 ‘</a:t>
            </a:r>
            <a:r>
              <a:rPr lang="ko-KR" altLang="en-US" sz="1000" dirty="0" err="1">
                <a:hlinkClick r:id="rId12"/>
              </a:rPr>
              <a:t>마크텁</a:t>
            </a:r>
            <a:r>
              <a:rPr lang="ko-KR" altLang="en-US" sz="1000" dirty="0">
                <a:hlinkClick r:id="rId12"/>
              </a:rPr>
              <a:t>’ 발견</a:t>
            </a:r>
            <a:endParaRPr lang="ko-KR" altLang="en-US" sz="1000" dirty="0"/>
          </a:p>
          <a:p>
            <a:r>
              <a:rPr lang="ko-KR" altLang="en-US" sz="1000" dirty="0">
                <a:hlinkClick r:id="rId13"/>
              </a:rPr>
              <a:t>삼삼 랜섬웨어</a:t>
            </a:r>
            <a:r>
              <a:rPr lang="en-US" altLang="ko-KR" sz="1000" dirty="0">
                <a:hlinkClick r:id="rId13"/>
              </a:rPr>
              <a:t>, </a:t>
            </a:r>
            <a:r>
              <a:rPr lang="ko-KR" altLang="en-US" sz="1000" dirty="0">
                <a:hlinkClick r:id="rId13"/>
              </a:rPr>
              <a:t>특정 기업 노리는 표적형으로 진화</a:t>
            </a:r>
            <a:endParaRPr lang="ko-KR" altLang="en-US" sz="1000" dirty="0"/>
          </a:p>
          <a:p>
            <a:r>
              <a:rPr lang="en-US" altLang="ko-KR" sz="1000" dirty="0" err="1">
                <a:hlinkClick r:id="rId14"/>
              </a:rPr>
              <a:t>Samsam</a:t>
            </a:r>
            <a:r>
              <a:rPr lang="en-US" altLang="ko-KR" sz="1000" dirty="0">
                <a:hlinkClick r:id="rId14"/>
              </a:rPr>
              <a:t> may signal a new trend of targeted ransomware </a:t>
            </a:r>
            <a:endParaRPr lang="en-US" altLang="ko-KR" sz="1000" dirty="0"/>
          </a:p>
        </p:txBody>
      </p:sp>
      <p:pic>
        <p:nvPicPr>
          <p:cNvPr id="1026" name="Picture 2" descr="http://image.ahnlab.com/img_upload/editor/1604288063939956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9188"/>
            <a:ext cx="3122545" cy="233727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.ahnlab.com/img_upload/editor/1604288064147550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45" y="3657600"/>
            <a:ext cx="3449705" cy="232886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52400" y="6450896"/>
            <a:ext cx="6572250" cy="246221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400" b="1" dirty="0">
                <a:solidFill>
                  <a:srgbClr val="0075C8"/>
                </a:solidFill>
                <a:latin typeface="+mn-ea"/>
              </a:rPr>
              <a:t>병원정보시스템</a:t>
            </a:r>
            <a:r>
              <a:rPr lang="en-US" altLang="ko-KR" sz="1400" b="1" dirty="0">
                <a:solidFill>
                  <a:srgbClr val="0075C8"/>
                </a:solidFill>
                <a:latin typeface="+mn-ea"/>
              </a:rPr>
              <a:t>(HIS)</a:t>
            </a:r>
            <a:r>
              <a:rPr lang="ko-KR" altLang="en-US" sz="1400" b="1" dirty="0">
                <a:solidFill>
                  <a:srgbClr val="0075C8"/>
                </a:solidFill>
                <a:latin typeface="+mn-ea"/>
              </a:rPr>
              <a:t>과 잠재적 보안 위험</a:t>
            </a:r>
            <a:endParaRPr lang="ko-KR" altLang="en-US" sz="1400" dirty="0">
              <a:solidFill>
                <a:srgbClr val="707070"/>
              </a:solidFill>
              <a:latin typeface="+mn-ea"/>
            </a:endParaRPr>
          </a:p>
          <a:p>
            <a:r>
              <a:rPr lang="ko-KR" altLang="en-US" sz="1000" dirty="0">
                <a:latin typeface="+mn-ea"/>
              </a:rPr>
              <a:t>대부분 의료 기관들은 병원 내 의료 및 행정업무를 관리하기 위한 병원정보시스템</a:t>
            </a:r>
            <a:r>
              <a:rPr lang="en-US" altLang="ko-KR" sz="1000" dirty="0">
                <a:latin typeface="+mn-ea"/>
              </a:rPr>
              <a:t>(Hospital Information System, </a:t>
            </a:r>
            <a:r>
              <a:rPr lang="ko-KR" altLang="en-US" sz="1000" dirty="0">
                <a:latin typeface="+mn-ea"/>
              </a:rPr>
              <a:t>이하 </a:t>
            </a:r>
            <a:r>
              <a:rPr lang="en-US" altLang="ko-KR" sz="1000" dirty="0">
                <a:latin typeface="+mn-ea"/>
              </a:rPr>
              <a:t>HIS)</a:t>
            </a:r>
            <a:r>
              <a:rPr lang="ko-KR" altLang="en-US" sz="1000" dirty="0">
                <a:latin typeface="+mn-ea"/>
              </a:rPr>
              <a:t>을 사용한다</a:t>
            </a:r>
            <a:r>
              <a:rPr lang="en-US" altLang="ko-KR" sz="1000" dirty="0">
                <a:latin typeface="+mn-ea"/>
              </a:rPr>
              <a:t>. </a:t>
            </a:r>
            <a:r>
              <a:rPr lang="ko-KR" altLang="en-US" sz="1000" dirty="0">
                <a:latin typeface="+mn-ea"/>
              </a:rPr>
              <a:t>이 시스템은 진료 현황부터 의약품관리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재무관리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환자관리 및 각종 의료 영상 정보까지 관리하는 통합 시스템이다</a:t>
            </a:r>
            <a:r>
              <a:rPr lang="en-US" altLang="ko-KR" sz="1000" dirty="0">
                <a:latin typeface="+mn-ea"/>
              </a:rPr>
              <a:t>. </a:t>
            </a:r>
            <a:r>
              <a:rPr lang="ko-KR" altLang="en-US" sz="1000" dirty="0">
                <a:latin typeface="+mn-ea"/>
              </a:rPr>
              <a:t>특히 </a:t>
            </a:r>
            <a:r>
              <a:rPr lang="en-US" altLang="ko-KR" sz="1000" dirty="0">
                <a:latin typeface="+mn-ea"/>
              </a:rPr>
              <a:t>HIS</a:t>
            </a:r>
            <a:r>
              <a:rPr lang="ko-KR" altLang="en-US" sz="1000" dirty="0">
                <a:latin typeface="+mn-ea"/>
              </a:rPr>
              <a:t>의 핵심이라 할 수 있는 전자의료기록</a:t>
            </a:r>
            <a:r>
              <a:rPr lang="en-US" altLang="ko-KR" sz="1000" dirty="0">
                <a:latin typeface="+mn-ea"/>
              </a:rPr>
              <a:t>(Electronic Medical Record, EMR), </a:t>
            </a:r>
            <a:r>
              <a:rPr lang="ko-KR" altLang="en-US" sz="1000" dirty="0">
                <a:latin typeface="+mn-ea"/>
              </a:rPr>
              <a:t>처방전 전달 시스템</a:t>
            </a:r>
            <a:r>
              <a:rPr lang="en-US" altLang="ko-KR" sz="1000" dirty="0">
                <a:latin typeface="+mn-ea"/>
              </a:rPr>
              <a:t>(Order Communication System, OCS), </a:t>
            </a:r>
            <a:r>
              <a:rPr lang="ko-KR" altLang="en-US" sz="1000" dirty="0">
                <a:latin typeface="+mn-ea"/>
              </a:rPr>
              <a:t>의료 영상 저장 및 전송 시스템</a:t>
            </a:r>
            <a:r>
              <a:rPr lang="en-US" altLang="ko-KR" sz="1000" dirty="0">
                <a:latin typeface="+mn-ea"/>
              </a:rPr>
              <a:t>(Picture Archiving &amp; Communication System, PACS)</a:t>
            </a:r>
            <a:r>
              <a:rPr lang="ko-KR" altLang="en-US" sz="1000" dirty="0">
                <a:latin typeface="+mn-ea"/>
              </a:rPr>
              <a:t>은 민감한 환자 정보를 다루고 있고 네트워크를 통한 시스템간 유기적인 연동이 가능해야 한다</a:t>
            </a:r>
            <a:r>
              <a:rPr lang="en-US" altLang="ko-KR" sz="1000" dirty="0">
                <a:latin typeface="+mn-ea"/>
              </a:rPr>
              <a:t>. </a:t>
            </a:r>
            <a:endParaRPr lang="en-US" altLang="ko-KR" sz="1000" dirty="0" smtClean="0">
              <a:latin typeface="+mn-ea"/>
            </a:endParaRPr>
          </a:p>
          <a:p>
            <a:endParaRPr lang="en-US" altLang="ko-KR" sz="1000" dirty="0" smtClean="0">
              <a:latin typeface="+mn-ea"/>
            </a:endParaRPr>
          </a:p>
          <a:p>
            <a:r>
              <a:rPr lang="ko-KR" altLang="en-US" sz="1000" dirty="0">
                <a:latin typeface="+mn-ea"/>
              </a:rPr>
              <a:t>특히 </a:t>
            </a:r>
            <a:r>
              <a:rPr lang="en-US" altLang="ko-KR" sz="1000" dirty="0">
                <a:latin typeface="+mn-ea"/>
              </a:rPr>
              <a:t>PACS</a:t>
            </a:r>
            <a:r>
              <a:rPr lang="ko-KR" altLang="en-US" sz="1000" dirty="0">
                <a:latin typeface="+mn-ea"/>
              </a:rPr>
              <a:t>는 여러 가지 의료 영상 장비</a:t>
            </a:r>
            <a:r>
              <a:rPr lang="en-US" altLang="ko-KR" sz="1000" dirty="0">
                <a:latin typeface="+mn-ea"/>
              </a:rPr>
              <a:t>(MRI, CT, X-ray </a:t>
            </a:r>
            <a:r>
              <a:rPr lang="ko-KR" altLang="en-US" sz="1000" dirty="0">
                <a:latin typeface="+mn-ea"/>
              </a:rPr>
              <a:t>등</a:t>
            </a:r>
            <a:r>
              <a:rPr lang="en-US" altLang="ko-KR" sz="1000" dirty="0">
                <a:latin typeface="+mn-ea"/>
              </a:rPr>
              <a:t>)</a:t>
            </a:r>
            <a:r>
              <a:rPr lang="ko-KR" altLang="en-US" sz="1000" dirty="0">
                <a:latin typeface="+mn-ea"/>
              </a:rPr>
              <a:t>로부터 획득한 의료 영상 정보를 저장 및 전송하는 시스템으로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환자의 치료 및 생명과도 직결되는 만큼 안전하게 관리되어야 하는 중요 시스템이다</a:t>
            </a:r>
            <a:r>
              <a:rPr lang="en-US" altLang="ko-KR" sz="1000" dirty="0">
                <a:latin typeface="+mn-ea"/>
              </a:rPr>
              <a:t>. </a:t>
            </a:r>
            <a:r>
              <a:rPr lang="ko-KR" altLang="en-US" sz="1000" dirty="0">
                <a:latin typeface="+mn-ea"/>
              </a:rPr>
              <a:t>또한 의료 영상 및 그 소견서의 법적 의무 보관 기간이 </a:t>
            </a:r>
            <a:r>
              <a:rPr lang="en-US" altLang="ko-KR" sz="1000" dirty="0">
                <a:latin typeface="+mn-ea"/>
              </a:rPr>
              <a:t>5</a:t>
            </a:r>
            <a:r>
              <a:rPr lang="ko-KR" altLang="en-US" sz="1000" dirty="0">
                <a:latin typeface="+mn-ea"/>
              </a:rPr>
              <a:t>년이므로 혹시 발생할 수 있는 사고에 대비하여 자료에 대한 백업 관리도 중요하다</a:t>
            </a:r>
            <a:r>
              <a:rPr lang="en-US" altLang="ko-KR" sz="1000" dirty="0">
                <a:latin typeface="+mn-ea"/>
              </a:rPr>
              <a:t>. </a:t>
            </a:r>
            <a:r>
              <a:rPr lang="ko-KR" altLang="en-US" sz="1000" dirty="0">
                <a:latin typeface="+mn-ea"/>
              </a:rPr>
              <a:t>만약 </a:t>
            </a:r>
            <a:r>
              <a:rPr lang="en-US" altLang="ko-KR" sz="1000" dirty="0">
                <a:latin typeface="+mn-ea"/>
              </a:rPr>
              <a:t>NAS((Network Attached Storage) </a:t>
            </a:r>
            <a:r>
              <a:rPr lang="ko-KR" altLang="en-US" sz="1000" dirty="0">
                <a:latin typeface="+mn-ea"/>
              </a:rPr>
              <a:t>영역을 활용하여 저장된 </a:t>
            </a:r>
            <a:r>
              <a:rPr lang="en-US" altLang="ko-KR" sz="1000" dirty="0">
                <a:latin typeface="+mn-ea"/>
              </a:rPr>
              <a:t>PACS</a:t>
            </a:r>
            <a:r>
              <a:rPr lang="ko-KR" altLang="en-US" sz="1000" dirty="0">
                <a:latin typeface="+mn-ea"/>
              </a:rPr>
              <a:t>의 의료 영상 정보가 영상판독 </a:t>
            </a:r>
            <a:r>
              <a:rPr lang="ko-KR" altLang="en-US" sz="1000" dirty="0" err="1">
                <a:latin typeface="+mn-ea"/>
              </a:rPr>
              <a:t>뷰어가</a:t>
            </a:r>
            <a:r>
              <a:rPr lang="ko-KR" altLang="en-US" sz="1000" dirty="0">
                <a:latin typeface="+mn-ea"/>
              </a:rPr>
              <a:t> 설치된 클라이언트 시스템을 통해 유입된 랜섬웨어에 의해 암호화가 되고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백업 데이터까지도 동일 네트워크상에 위치한 저장 장소에 관리되어 암호화가 된다면 병원 보안 담당자로서는 상상하기도 싫은 사태가 발생하게 될 것이다</a:t>
            </a:r>
            <a:endParaRPr lang="en-US" altLang="ko-KR" sz="1000" b="0" i="0" dirty="0"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51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07950" y="6395"/>
            <a:ext cx="3581400" cy="9964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WORM </a:t>
            </a:r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스토리지 개요 및 의료 기관 활용 용도</a:t>
            </a:r>
            <a:endParaRPr lang="en-US" altLang="ko-K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650" y="1104900"/>
            <a:ext cx="485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u="sng" dirty="0" smtClean="0"/>
              <a:t>WORM (Write Once Read Many) </a:t>
            </a:r>
            <a:r>
              <a:rPr lang="ko-KR" altLang="en-US" u="sng" dirty="0" smtClean="0"/>
              <a:t>스토리지 개요</a:t>
            </a:r>
            <a:endParaRPr lang="ko-KR" altLang="en-US" u="sng" dirty="0"/>
          </a:p>
        </p:txBody>
      </p:sp>
      <p:grpSp>
        <p:nvGrpSpPr>
          <p:cNvPr id="5" name="그룹 4"/>
          <p:cNvGrpSpPr/>
          <p:nvPr/>
        </p:nvGrpSpPr>
        <p:grpSpPr>
          <a:xfrm>
            <a:off x="184150" y="1474232"/>
            <a:ext cx="3943350" cy="2418317"/>
            <a:chOff x="184150" y="1474232"/>
            <a:chExt cx="4660900" cy="2824718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150" y="1517649"/>
              <a:ext cx="4610184" cy="2698751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190500" y="1474232"/>
              <a:ext cx="4654550" cy="2824718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20" y="5305891"/>
            <a:ext cx="2349523" cy="11266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8711" y="1474232"/>
            <a:ext cx="2478432" cy="361637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광</a:t>
            </a:r>
            <a:r>
              <a:rPr lang="en-US" altLang="ko-KR" sz="1200" b="1" dirty="0" smtClean="0"/>
              <a:t>-</a:t>
            </a:r>
            <a:r>
              <a:rPr lang="ko-KR" altLang="en-US" sz="1200" b="1" dirty="0" smtClean="0"/>
              <a:t>디스크 처럼 파일을 한 번 기록하면 어떠한 권한으로도 저장된 파일을 삭제하거나 수정할 수 없도록 하는 기능을 제공하는  하드디스크 기반의 대용량 표준 네트워크 스토리지 시스템</a:t>
            </a:r>
            <a:r>
              <a:rPr lang="en-US" altLang="ko-KR" sz="1200" b="1" dirty="0" smtClean="0"/>
              <a:t>.</a:t>
            </a:r>
          </a:p>
          <a:p>
            <a:endParaRPr lang="en-US" altLang="ko-KR" sz="12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ko-KR" altLang="en-US" sz="1000" dirty="0" smtClean="0"/>
              <a:t>파일에 대한 보존기간 지정</a:t>
            </a:r>
            <a:r>
              <a:rPr lang="en-US" altLang="ko-KR" sz="1000" dirty="0" smtClean="0"/>
              <a:t> (</a:t>
            </a:r>
            <a:r>
              <a:rPr lang="ko-KR" altLang="en-US" sz="1000" dirty="0" smtClean="0"/>
              <a:t>분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시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일</a:t>
            </a:r>
            <a:r>
              <a:rPr lang="en-US" altLang="ko-KR" sz="1000" dirty="0" smtClean="0"/>
              <a:t>,</a:t>
            </a:r>
            <a:r>
              <a:rPr lang="ko-KR" altLang="en-US" sz="1000" dirty="0"/>
              <a:t>주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년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영구</a:t>
            </a:r>
            <a:r>
              <a:rPr lang="en-US" altLang="ko-KR" sz="1000" dirty="0" smtClean="0"/>
              <a:t>)</a:t>
            </a:r>
          </a:p>
          <a:p>
            <a:endParaRPr lang="en-US" altLang="ko-KR" sz="5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ko-KR" altLang="en-US" sz="1000" dirty="0" smtClean="0"/>
              <a:t>보존기간 동안 파일 삭제 수정 불가</a:t>
            </a:r>
            <a:endParaRPr lang="en-US" altLang="ko-KR" sz="10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altLang="ko-KR" sz="5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ko-KR" altLang="en-US" sz="1000" dirty="0" smtClean="0"/>
              <a:t>보존기간 경과 후 파일 삭제 후 공간 활용 혹은 보존기간 연장 가능</a:t>
            </a:r>
            <a:r>
              <a:rPr lang="en-US" altLang="ko-KR" sz="1000" dirty="0" smtClean="0"/>
              <a:t> (</a:t>
            </a:r>
            <a:r>
              <a:rPr lang="ko-KR" altLang="en-US" sz="1000" dirty="0" smtClean="0"/>
              <a:t>파일에 대한 수정은 허용 안됨</a:t>
            </a:r>
            <a:r>
              <a:rPr lang="en-US" altLang="ko-KR" sz="1000" dirty="0" smtClean="0"/>
              <a:t>)</a:t>
            </a:r>
          </a:p>
          <a:p>
            <a:endParaRPr lang="en-US" altLang="ko-KR" sz="5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ko-KR" altLang="en-US" sz="1000" dirty="0" smtClean="0"/>
              <a:t>파일에 대해 디지털 지문 생성</a:t>
            </a:r>
            <a:r>
              <a:rPr lang="en-US" altLang="ko-KR" sz="1000" dirty="0" smtClean="0"/>
              <a:t>(SHA 256 </a:t>
            </a:r>
            <a:r>
              <a:rPr lang="ko-KR" altLang="en-US" sz="1000" dirty="0" smtClean="0"/>
              <a:t>기반</a:t>
            </a:r>
            <a:r>
              <a:rPr lang="en-US" altLang="ko-KR" sz="1000" dirty="0" smtClean="0"/>
              <a:t>)</a:t>
            </a:r>
            <a:r>
              <a:rPr lang="ko-KR" altLang="en-US" sz="1000" dirty="0" smtClean="0"/>
              <a:t>을 통한 </a:t>
            </a:r>
            <a:r>
              <a:rPr lang="ko-KR" altLang="en-US" sz="1000" dirty="0" err="1" smtClean="0"/>
              <a:t>무결성</a:t>
            </a:r>
            <a:r>
              <a:rPr lang="ko-KR" altLang="en-US" sz="1000" dirty="0" smtClean="0"/>
              <a:t> 검증</a:t>
            </a:r>
            <a:endParaRPr lang="en-US" altLang="ko-KR" sz="10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altLang="ko-KR" sz="5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000" dirty="0" smtClean="0"/>
              <a:t> </a:t>
            </a:r>
            <a:r>
              <a:rPr lang="ko-KR" altLang="en-US" sz="1000" dirty="0" smtClean="0"/>
              <a:t>일반 </a:t>
            </a:r>
            <a:r>
              <a:rPr lang="en-US" altLang="ko-KR" sz="1000" dirty="0" smtClean="0"/>
              <a:t>NAS </a:t>
            </a:r>
            <a:r>
              <a:rPr lang="ko-KR" altLang="en-US" sz="1000" dirty="0" smtClean="0"/>
              <a:t>와 같은 산업 표준 인터페이스 사용</a:t>
            </a:r>
            <a:endParaRPr lang="en-US" altLang="ko-KR" sz="10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ko-KR" altLang="en-US" sz="5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000" dirty="0" smtClean="0"/>
              <a:t> WORM </a:t>
            </a:r>
            <a:r>
              <a:rPr lang="ko-KR" altLang="en-US" sz="1000" dirty="0" smtClean="0"/>
              <a:t>볼륨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일반 </a:t>
            </a:r>
            <a:r>
              <a:rPr lang="en-US" altLang="ko-KR" sz="1000" dirty="0" smtClean="0"/>
              <a:t>NAS </a:t>
            </a:r>
            <a:r>
              <a:rPr lang="ko-KR" altLang="en-US" sz="1000" dirty="0" smtClean="0"/>
              <a:t>볼륨</a:t>
            </a:r>
            <a:r>
              <a:rPr lang="en-US" altLang="ko-KR" sz="1000" dirty="0" smtClean="0"/>
              <a:t>, iSCSI </a:t>
            </a:r>
            <a:r>
              <a:rPr lang="ko-KR" altLang="en-US" sz="1000" dirty="0" smtClean="0"/>
              <a:t>볼륨을 한 시스템에서 구성 가능</a:t>
            </a:r>
            <a:endParaRPr lang="en-US" altLang="ko-KR" sz="1000" dirty="0" smtClean="0"/>
          </a:p>
        </p:txBody>
      </p:sp>
      <p:grpSp>
        <p:nvGrpSpPr>
          <p:cNvPr id="13" name="그룹 12"/>
          <p:cNvGrpSpPr/>
          <p:nvPr/>
        </p:nvGrpSpPr>
        <p:grpSpPr>
          <a:xfrm>
            <a:off x="184150" y="4051300"/>
            <a:ext cx="3943350" cy="2381250"/>
            <a:chOff x="184150" y="4051300"/>
            <a:chExt cx="3943350" cy="2381250"/>
          </a:xfrm>
        </p:grpSpPr>
        <p:sp>
          <p:nvSpPr>
            <p:cNvPr id="10" name="직사각형 9"/>
            <p:cNvSpPr/>
            <p:nvPr/>
          </p:nvSpPr>
          <p:spPr>
            <a:xfrm>
              <a:off x="184150" y="4051300"/>
              <a:ext cx="3943350" cy="238125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361" y="4160074"/>
              <a:ext cx="3753239" cy="2150097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27000" y="7034895"/>
            <a:ext cx="485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u="sng" dirty="0" smtClean="0"/>
              <a:t>의료 분야 주요 </a:t>
            </a:r>
            <a:r>
              <a:rPr lang="en-US" altLang="ko-KR" u="sng" dirty="0" smtClean="0"/>
              <a:t>WORM </a:t>
            </a:r>
            <a:r>
              <a:rPr lang="ko-KR" altLang="en-US" u="sng" dirty="0" smtClean="0"/>
              <a:t>스토리지 필요 분야</a:t>
            </a:r>
            <a:endParaRPr lang="ko-KR" altLang="en-US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107950" y="7476477"/>
            <a:ext cx="6477000" cy="183127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1400" dirty="0" smtClean="0"/>
              <a:t>개인정보 접속 및 활용 기록 저장 </a:t>
            </a:r>
            <a:r>
              <a:rPr lang="en-US" altLang="ko-KR" sz="1400" dirty="0" smtClean="0"/>
              <a:t>– </a:t>
            </a:r>
            <a:r>
              <a:rPr lang="ko-KR" altLang="en-US" sz="1400" dirty="0" smtClean="0"/>
              <a:t>위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변조 방지에 대한 개인정보보호법 규정 충족 및 </a:t>
            </a:r>
            <a:r>
              <a:rPr lang="en-US" altLang="ko-KR" sz="1400" dirty="0" smtClean="0"/>
              <a:t>ISMS </a:t>
            </a:r>
            <a:r>
              <a:rPr lang="ko-KR" altLang="en-US" sz="1400" dirty="0" smtClean="0"/>
              <a:t>평가 기준 충족</a:t>
            </a:r>
            <a:endParaRPr lang="en-US" altLang="ko-KR" sz="1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5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1400" dirty="0" err="1" smtClean="0"/>
              <a:t>랜섬웨어에</a:t>
            </a:r>
            <a:r>
              <a:rPr lang="ko-KR" altLang="en-US" sz="1400" dirty="0" smtClean="0"/>
              <a:t> 대비한 </a:t>
            </a:r>
            <a:r>
              <a:rPr lang="en-US" altLang="ko-KR" sz="1400" dirty="0" smtClean="0"/>
              <a:t>PC </a:t>
            </a:r>
            <a:r>
              <a:rPr lang="ko-KR" altLang="en-US" sz="1400" dirty="0" smtClean="0"/>
              <a:t>및 각종 서버 데이터의 안전한 백업</a:t>
            </a:r>
            <a:endParaRPr lang="en-US" altLang="ko-KR" sz="1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5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dirty="0" smtClean="0"/>
              <a:t>PACS </a:t>
            </a:r>
            <a:r>
              <a:rPr lang="ko-KR" altLang="en-US" sz="1400" dirty="0" smtClean="0"/>
              <a:t>영상 등 데이터 베이스를 제외한 파일로 존재하는 다양한 데이터에 대한 안전한 백업</a:t>
            </a:r>
            <a:endParaRPr lang="en-US" altLang="ko-KR" sz="1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5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ko-KR" altLang="en-US" sz="1400" dirty="0" smtClean="0"/>
              <a:t>통합로그관리시스템 </a:t>
            </a:r>
            <a:r>
              <a:rPr lang="en-US" altLang="ko-KR" sz="1400" dirty="0" smtClean="0"/>
              <a:t>– </a:t>
            </a:r>
            <a:r>
              <a:rPr lang="ko-KR" altLang="en-US" sz="1400" dirty="0" smtClean="0"/>
              <a:t>내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외부 보안 사고에 대비해 보안 사고 해결에 주요 근거가 되는 각종 로그의 원본의 보존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150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모서리가 둥근 직사각형 20"/>
          <p:cNvSpPr/>
          <p:nvPr/>
        </p:nvSpPr>
        <p:spPr>
          <a:xfrm>
            <a:off x="171450" y="5454650"/>
            <a:ext cx="6591300" cy="9017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78" name="TextBox 77"/>
          <p:cNvSpPr txBox="1"/>
          <p:nvPr/>
        </p:nvSpPr>
        <p:spPr>
          <a:xfrm>
            <a:off x="107950" y="6395"/>
            <a:ext cx="3581400" cy="9964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WORM </a:t>
            </a:r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스토리지 구성안</a:t>
            </a:r>
            <a:endParaRPr lang="en-US" altLang="ko-K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125462"/>
            <a:ext cx="6634609" cy="23670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직사각형 3"/>
          <p:cNvSpPr/>
          <p:nvPr/>
        </p:nvSpPr>
        <p:spPr>
          <a:xfrm>
            <a:off x="336550" y="5619750"/>
            <a:ext cx="830916" cy="387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WORM Volume #1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243666" y="5619750"/>
            <a:ext cx="1074084" cy="387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WORM </a:t>
            </a:r>
          </a:p>
          <a:p>
            <a:pPr algn="ctr"/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Volume #2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438400" y="5619750"/>
            <a:ext cx="1530350" cy="387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WORM </a:t>
            </a:r>
          </a:p>
          <a:p>
            <a:pPr algn="ctr"/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Volume #3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089400" y="5619750"/>
            <a:ext cx="2552700" cy="387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WORM</a:t>
            </a:r>
          </a:p>
          <a:p>
            <a:pPr algn="ctr"/>
            <a:r>
              <a: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Volume #4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33350" y="4521200"/>
            <a:ext cx="1034116" cy="482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개인정보</a:t>
            </a:r>
            <a:endParaRPr lang="en-US" altLang="ko-KR" sz="1000" dirty="0" smtClean="0"/>
          </a:p>
          <a:p>
            <a:pPr algn="ctr"/>
            <a:r>
              <a:rPr lang="ko-KR" altLang="en-US" sz="1000" dirty="0" smtClean="0"/>
              <a:t>접속기록관리 </a:t>
            </a:r>
            <a:endParaRPr lang="en-US" altLang="ko-KR" sz="1000" dirty="0" smtClean="0"/>
          </a:p>
          <a:p>
            <a:pPr algn="ctr"/>
            <a:r>
              <a:rPr lang="ko-KR" altLang="en-US" sz="1000" dirty="0" smtClean="0"/>
              <a:t>솔루션</a:t>
            </a:r>
            <a:endParaRPr lang="ko-KR" altLang="en-US" sz="1000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289517" y="4521200"/>
            <a:ext cx="1053633" cy="482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통합로그관리</a:t>
            </a:r>
            <a:endParaRPr lang="en-US" altLang="ko-KR" sz="1000" dirty="0" smtClean="0"/>
          </a:p>
          <a:p>
            <a:pPr algn="ctr"/>
            <a:r>
              <a:rPr lang="ko-KR" altLang="en-US" sz="1000" dirty="0" smtClean="0"/>
              <a:t>혹은</a:t>
            </a:r>
            <a:endParaRPr lang="en-US" altLang="ko-KR" sz="1000" dirty="0" smtClean="0"/>
          </a:p>
          <a:p>
            <a:pPr algn="ctr"/>
            <a:r>
              <a:rPr lang="en-US" altLang="ko-KR" sz="1000" dirty="0" smtClean="0"/>
              <a:t>SIEM </a:t>
            </a:r>
            <a:r>
              <a:rPr lang="ko-KR" altLang="en-US" sz="1000" dirty="0" smtClean="0"/>
              <a:t>솔루션</a:t>
            </a:r>
            <a:endParaRPr lang="ko-KR" altLang="en-US" sz="1000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2679699" y="4530726"/>
            <a:ext cx="1028701" cy="482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랜섬웨어 대비</a:t>
            </a:r>
            <a:endParaRPr lang="en-US" altLang="ko-KR" sz="1000" dirty="0" smtClean="0"/>
          </a:p>
          <a:p>
            <a:pPr algn="ctr"/>
            <a:r>
              <a:rPr lang="en-US" altLang="ko-KR" sz="1000" dirty="0" smtClean="0"/>
              <a:t>PC </a:t>
            </a:r>
            <a:r>
              <a:rPr lang="ko-KR" altLang="en-US" sz="1000" dirty="0" smtClean="0"/>
              <a:t>및 서버</a:t>
            </a:r>
            <a:endParaRPr lang="en-US" altLang="ko-KR" sz="1000" dirty="0" smtClean="0"/>
          </a:p>
          <a:p>
            <a:pPr algn="ctr"/>
            <a:r>
              <a:rPr lang="ko-KR" altLang="en-US" sz="1000" dirty="0" smtClean="0"/>
              <a:t>백업 솔루션</a:t>
            </a:r>
            <a:endParaRPr lang="ko-KR" altLang="en-US" sz="1000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4749333" y="4530726"/>
            <a:ext cx="1498600" cy="482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/>
              <a:t>PACS </a:t>
            </a:r>
            <a:r>
              <a:rPr lang="ko-KR" altLang="en-US" sz="1000" dirty="0" smtClean="0"/>
              <a:t>영상 및 각종 의료 데이터 백업 및 이중화 </a:t>
            </a:r>
            <a:endParaRPr lang="ko-KR" altLang="en-US" sz="1000" dirty="0"/>
          </a:p>
        </p:txBody>
      </p:sp>
      <p:sp>
        <p:nvSpPr>
          <p:cNvPr id="16" name="직사각형 15"/>
          <p:cNvSpPr/>
          <p:nvPr/>
        </p:nvSpPr>
        <p:spPr>
          <a:xfrm>
            <a:off x="2876550" y="3505199"/>
            <a:ext cx="812800" cy="28575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660400" y="3790949"/>
            <a:ext cx="4883150" cy="1874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아래쪽 화살표 21"/>
          <p:cNvSpPr/>
          <p:nvPr/>
        </p:nvSpPr>
        <p:spPr>
          <a:xfrm>
            <a:off x="620059" y="3978444"/>
            <a:ext cx="170516" cy="5334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아래쪽 화살표 23"/>
          <p:cNvSpPr/>
          <p:nvPr/>
        </p:nvSpPr>
        <p:spPr>
          <a:xfrm>
            <a:off x="1701800" y="3962484"/>
            <a:ext cx="170516" cy="5334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아래쪽 화살표 24"/>
          <p:cNvSpPr/>
          <p:nvPr/>
        </p:nvSpPr>
        <p:spPr>
          <a:xfrm>
            <a:off x="3112434" y="3978444"/>
            <a:ext cx="170516" cy="5334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아래쪽 화살표 25"/>
          <p:cNvSpPr/>
          <p:nvPr/>
        </p:nvSpPr>
        <p:spPr>
          <a:xfrm>
            <a:off x="5441949" y="3952874"/>
            <a:ext cx="141941" cy="54927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아래쪽 화살표 34"/>
          <p:cNvSpPr/>
          <p:nvPr/>
        </p:nvSpPr>
        <p:spPr>
          <a:xfrm>
            <a:off x="628650" y="5013326"/>
            <a:ext cx="161925" cy="606424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아래쪽 화살표 36"/>
          <p:cNvSpPr/>
          <p:nvPr/>
        </p:nvSpPr>
        <p:spPr>
          <a:xfrm>
            <a:off x="1692275" y="5003800"/>
            <a:ext cx="161925" cy="606424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아래쪽 화살표 37"/>
          <p:cNvSpPr/>
          <p:nvPr/>
        </p:nvSpPr>
        <p:spPr>
          <a:xfrm>
            <a:off x="3099734" y="5003800"/>
            <a:ext cx="161925" cy="606424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아래쪽 화살표 38"/>
          <p:cNvSpPr/>
          <p:nvPr/>
        </p:nvSpPr>
        <p:spPr>
          <a:xfrm>
            <a:off x="5417670" y="5013326"/>
            <a:ext cx="161925" cy="606424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336550" y="8712200"/>
            <a:ext cx="3352800" cy="4635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개인정보보호법 및 </a:t>
            </a:r>
            <a:r>
              <a:rPr lang="en-US" altLang="ko-KR" sz="1000" dirty="0" smtClean="0"/>
              <a:t>ISMS</a:t>
            </a:r>
            <a:r>
              <a:rPr lang="ko-KR" altLang="en-US" sz="1000" dirty="0" smtClean="0"/>
              <a:t>인증 대비 개인정보 접속 및 활용 기록 위</a:t>
            </a:r>
            <a:r>
              <a:rPr lang="en-US" altLang="ko-KR" sz="1000" dirty="0" smtClean="0"/>
              <a:t>.</a:t>
            </a:r>
            <a:r>
              <a:rPr lang="ko-KR" altLang="en-US" sz="1000" dirty="0" smtClean="0"/>
              <a:t>변조 방지 저장</a:t>
            </a:r>
            <a:endParaRPr lang="ko-KR" altLang="en-US" sz="1000" dirty="0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1308100" y="7966075"/>
            <a:ext cx="3765550" cy="5556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네트워크장비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보안장비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서버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스토리지</a:t>
            </a:r>
            <a:r>
              <a:rPr lang="en-US" altLang="ko-KR" sz="1000" dirty="0" smtClean="0"/>
              <a:t>, OS </a:t>
            </a:r>
            <a:r>
              <a:rPr lang="ko-KR" altLang="en-US" sz="1000" dirty="0" smtClean="0"/>
              <a:t>및 각종 </a:t>
            </a:r>
            <a:r>
              <a:rPr lang="en-US" altLang="ko-KR" sz="1000" dirty="0" smtClean="0"/>
              <a:t>Application </a:t>
            </a:r>
            <a:r>
              <a:rPr lang="ko-KR" altLang="en-US" sz="1000" dirty="0" smtClean="0"/>
              <a:t>에서 발생하는 로그 원본 보존 </a:t>
            </a:r>
            <a:r>
              <a:rPr lang="en-US" altLang="ko-KR" sz="1000" dirty="0" smtClean="0">
                <a:sym typeface="Wingdings" panose="05000000000000000000" pitchFamily="2" charset="2"/>
              </a:rPr>
              <a:t> </a:t>
            </a:r>
            <a:r>
              <a:rPr lang="ko-KR" altLang="en-US" sz="1000" dirty="0" smtClean="0">
                <a:sym typeface="Wingdings" panose="05000000000000000000" pitchFamily="2" charset="2"/>
              </a:rPr>
              <a:t>내부통제 및 보안사고추적을 위한 근거자료 보호 및 외부 감사 대비 근거 자료 보존</a:t>
            </a:r>
            <a:endParaRPr lang="ko-KR" altLang="en-US" sz="1000" dirty="0"/>
          </a:p>
        </p:txBody>
      </p:sp>
      <p:sp>
        <p:nvSpPr>
          <p:cNvPr id="42" name="모서리가 둥근 직사각형 41"/>
          <p:cNvSpPr/>
          <p:nvPr/>
        </p:nvSpPr>
        <p:spPr>
          <a:xfrm>
            <a:off x="2254016" y="7251700"/>
            <a:ext cx="3327868" cy="5556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급증하는 랜섬웨어로부터 의료진이 사용하는 물리적 </a:t>
            </a:r>
            <a:r>
              <a:rPr lang="en-US" altLang="ko-KR" sz="1000" dirty="0" smtClean="0"/>
              <a:t>PC </a:t>
            </a:r>
            <a:r>
              <a:rPr lang="ko-KR" altLang="en-US" sz="1000" dirty="0" smtClean="0"/>
              <a:t>및 가상화된 </a:t>
            </a:r>
            <a:r>
              <a:rPr lang="en-US" altLang="ko-KR" sz="1000" dirty="0" smtClean="0"/>
              <a:t>VDI PC</a:t>
            </a:r>
            <a:r>
              <a:rPr lang="ko-KR" altLang="en-US" sz="1000" dirty="0" smtClean="0"/>
              <a:t>에 대한 안전한 백업</a:t>
            </a:r>
            <a:r>
              <a:rPr lang="en-US" altLang="ko-KR" sz="1000" dirty="0"/>
              <a:t> </a:t>
            </a:r>
            <a:r>
              <a:rPr lang="ko-KR" altLang="en-US" sz="1000" dirty="0" smtClean="0"/>
              <a:t>및</a:t>
            </a:r>
            <a:endParaRPr lang="en-US" altLang="ko-KR" sz="1000" dirty="0" smtClean="0"/>
          </a:p>
          <a:p>
            <a:pPr algn="ctr"/>
            <a:r>
              <a:rPr lang="en-US" altLang="ko-KR" sz="1000" dirty="0" smtClean="0"/>
              <a:t> </a:t>
            </a:r>
            <a:r>
              <a:rPr lang="ko-KR" altLang="en-US" sz="1000" dirty="0" smtClean="0"/>
              <a:t>각종 서버데이터에 대한 안전한 백업</a:t>
            </a:r>
            <a:endParaRPr lang="ko-KR" altLang="en-US" sz="1000" dirty="0"/>
          </a:p>
        </p:txBody>
      </p:sp>
      <p:sp>
        <p:nvSpPr>
          <p:cNvPr id="43" name="모서리가 둥근 직사각형 42"/>
          <p:cNvSpPr/>
          <p:nvPr/>
        </p:nvSpPr>
        <p:spPr>
          <a:xfrm>
            <a:off x="3414691" y="6569075"/>
            <a:ext cx="3327868" cy="5556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/>
              <a:t>바이러스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랜섬웨어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우발적 삭제 및 훼손 위협으로 부터 각종 의료 데이터 원본을 안전하게 보존하며 </a:t>
            </a:r>
            <a:endParaRPr lang="en-US" altLang="ko-KR" sz="1000" dirty="0" smtClean="0"/>
          </a:p>
          <a:p>
            <a:pPr algn="ctr"/>
            <a:r>
              <a:rPr lang="ko-KR" altLang="en-US" sz="1000" dirty="0" smtClean="0"/>
              <a:t>의료 분쟁에 대비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 데이터의 법적 증거력 확보</a:t>
            </a:r>
            <a:endParaRPr lang="ko-KR" altLang="en-US" sz="1000" dirty="0"/>
          </a:p>
        </p:txBody>
      </p:sp>
      <p:sp>
        <p:nvSpPr>
          <p:cNvPr id="40" name="아래쪽 화살표 39"/>
          <p:cNvSpPr/>
          <p:nvPr/>
        </p:nvSpPr>
        <p:spPr>
          <a:xfrm>
            <a:off x="517955" y="6007100"/>
            <a:ext cx="45719" cy="26289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아래쪽 화살표 44"/>
          <p:cNvSpPr/>
          <p:nvPr/>
        </p:nvSpPr>
        <p:spPr>
          <a:xfrm>
            <a:off x="1577153" y="5984790"/>
            <a:ext cx="45719" cy="19431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아래쪽 화살표 45"/>
          <p:cNvSpPr/>
          <p:nvPr/>
        </p:nvSpPr>
        <p:spPr>
          <a:xfrm>
            <a:off x="2656770" y="6030913"/>
            <a:ext cx="45857" cy="120332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아래쪽 화살표 46"/>
          <p:cNvSpPr/>
          <p:nvPr/>
        </p:nvSpPr>
        <p:spPr>
          <a:xfrm flipH="1">
            <a:off x="4536134" y="6045201"/>
            <a:ext cx="48041" cy="50164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4820117" y="6009243"/>
            <a:ext cx="182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WORM </a:t>
            </a:r>
            <a:r>
              <a:rPr lang="ko-KR" altLang="en-US" dirty="0" smtClean="0">
                <a:solidFill>
                  <a:schemeClr val="bg1"/>
                </a:solidFill>
              </a:rPr>
              <a:t>스토리지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7000" y="9378950"/>
            <a:ext cx="6686550" cy="4616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accent2">
                    <a:lumMod val="75000"/>
                  </a:schemeClr>
                </a:solidFill>
              </a:rPr>
              <a:t>** </a:t>
            </a:r>
            <a:r>
              <a:rPr lang="ko-KR" altLang="en-US" sz="1200" dirty="0" smtClean="0">
                <a:solidFill>
                  <a:schemeClr val="accent2">
                    <a:lumMod val="75000"/>
                  </a:schemeClr>
                </a:solidFill>
              </a:rPr>
              <a:t>참고 사항</a:t>
            </a:r>
            <a:r>
              <a:rPr lang="en-US" altLang="ko-KR" sz="12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1200" dirty="0" smtClean="0">
                <a:solidFill>
                  <a:schemeClr val="accent2">
                    <a:lumMod val="75000"/>
                  </a:schemeClr>
                </a:solidFill>
              </a:rPr>
              <a:t>용량</a:t>
            </a:r>
            <a:r>
              <a:rPr lang="en-US" altLang="ko-KR" sz="12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ko-KR" altLang="en-US" sz="1200" dirty="0" smtClean="0">
                <a:solidFill>
                  <a:schemeClr val="accent2">
                    <a:lumMod val="75000"/>
                  </a:schemeClr>
                </a:solidFill>
              </a:rPr>
              <a:t>성능 및 기타 솔루션 요구 사항에 맞추어 단일 </a:t>
            </a:r>
            <a:r>
              <a:rPr lang="en-US" altLang="ko-KR" sz="1200" dirty="0" smtClean="0">
                <a:solidFill>
                  <a:schemeClr val="accent2">
                    <a:lumMod val="75000"/>
                  </a:schemeClr>
                </a:solidFill>
              </a:rPr>
              <a:t>WORM </a:t>
            </a:r>
            <a:r>
              <a:rPr lang="ko-KR" altLang="en-US" sz="1200" dirty="0" err="1" smtClean="0">
                <a:solidFill>
                  <a:schemeClr val="accent2">
                    <a:lumMod val="75000"/>
                  </a:schemeClr>
                </a:solidFill>
              </a:rPr>
              <a:t>스토리지에</a:t>
            </a:r>
            <a:r>
              <a:rPr lang="ko-KR" altLang="en-US" sz="1200" dirty="0" smtClean="0">
                <a:solidFill>
                  <a:schemeClr val="accent2">
                    <a:lumMod val="75000"/>
                  </a:schemeClr>
                </a:solidFill>
              </a:rPr>
              <a:t> 통합 저장 </a:t>
            </a:r>
            <a:endParaRPr lang="en-US" altLang="ko-KR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12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ko-KR" altLang="en-US" sz="1200" dirty="0" smtClean="0">
                <a:solidFill>
                  <a:schemeClr val="accent2">
                    <a:lumMod val="75000"/>
                  </a:schemeClr>
                </a:solidFill>
              </a:rPr>
              <a:t>혹은 기능별로 별도의 </a:t>
            </a:r>
            <a:r>
              <a:rPr lang="en-US" altLang="ko-KR" sz="1200" dirty="0" smtClean="0">
                <a:solidFill>
                  <a:schemeClr val="accent2">
                    <a:lumMod val="75000"/>
                  </a:schemeClr>
                </a:solidFill>
              </a:rPr>
              <a:t>WORM </a:t>
            </a:r>
            <a:r>
              <a:rPr lang="ko-KR" altLang="en-US" sz="1200" dirty="0" smtClean="0">
                <a:solidFill>
                  <a:schemeClr val="accent2">
                    <a:lumMod val="75000"/>
                  </a:schemeClr>
                </a:solidFill>
              </a:rPr>
              <a:t>스토리지로 분리 구성</a:t>
            </a:r>
            <a:endParaRPr lang="ko-KR" alt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7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07950" y="6395"/>
            <a:ext cx="3581400" cy="996424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ko-KR" alt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올리브텍</a:t>
            </a:r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WORM</a:t>
            </a:r>
          </a:p>
          <a:p>
            <a:r>
              <a:rPr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주요 도입 고객</a:t>
            </a:r>
            <a:endParaRPr lang="en-US" altLang="ko-K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31" y="6804998"/>
            <a:ext cx="1017503" cy="36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2" descr="Hyundai C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421" y="5830971"/>
            <a:ext cx="909882" cy="25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http://tv03.search.naver.net/nhnsvc?quality=5&amp;size=148x106&amp;q=http://sstatic.naver.net/keypage/image/contents/36/3647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67" y="2047134"/>
            <a:ext cx="711073" cy="55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Kobaco 한국방송광고공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82" y="3575331"/>
            <a:ext cx="1748556" cy="28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문화체육관광부 로고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067" y="1426829"/>
            <a:ext cx="1109686" cy="26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9" descr="대한민국해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516" y="2680306"/>
            <a:ext cx="1065475" cy="35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65" y="9152630"/>
            <a:ext cx="737111" cy="30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499" y="5873745"/>
            <a:ext cx="1144691" cy="28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44" y="5057697"/>
            <a:ext cx="1102295" cy="30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46" y="6209550"/>
            <a:ext cx="814645" cy="2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Koscom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70" y="3983076"/>
            <a:ext cx="875663" cy="19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메인화면으로 이동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04" y="5117606"/>
            <a:ext cx="764215" cy="17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828" y="8300009"/>
            <a:ext cx="591061" cy="28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 descr="송파구청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142" y="1812291"/>
            <a:ext cx="823606" cy="30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908" y="9240458"/>
            <a:ext cx="692021" cy="23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4" descr="문화체육관광부 로고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724" y="1840471"/>
            <a:ext cx="1060938" cy="25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대법원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63" y="1285132"/>
            <a:ext cx="914426" cy="43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85" y="7933673"/>
            <a:ext cx="1037404" cy="23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 descr="국세청로고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404344"/>
            <a:ext cx="1020709" cy="23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http://sstatic.naver.com/keypage/outside/organization/2010031913572129913.jpg">
            <a:hlinkClick r:id="rId21"/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2" r="5946" b="29014"/>
          <a:stretch/>
        </p:blipFill>
        <p:spPr bwMode="auto">
          <a:xfrm>
            <a:off x="3473506" y="1368563"/>
            <a:ext cx="935108" cy="3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제주특별자치도 로고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14" y="2072996"/>
            <a:ext cx="1316353" cy="4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t="11555" r="9853" b="18495"/>
          <a:stretch/>
        </p:blipFill>
        <p:spPr bwMode="auto">
          <a:xfrm>
            <a:off x="704528" y="6526272"/>
            <a:ext cx="890398" cy="27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6" descr="144820_VCHAR1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33" y="3575331"/>
            <a:ext cx="454638" cy="36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6" descr="강원도 교육청 로고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16" y="1417136"/>
            <a:ext cx="773293" cy="21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 descr="삼성코닝정밀소재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50" y="7952787"/>
            <a:ext cx="1340225" cy="19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24" y="3229858"/>
            <a:ext cx="1013461" cy="14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1"/>
          <a:stretch/>
        </p:blipFill>
        <p:spPr bwMode="auto">
          <a:xfrm>
            <a:off x="2883016" y="2241843"/>
            <a:ext cx="906557" cy="25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9" descr="http://www.allianzlife.co.kr/finsecustomer/images/ic/logo.gif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3" t="21746" r="16543" b="18322"/>
          <a:stretch/>
        </p:blipFill>
        <p:spPr bwMode="auto">
          <a:xfrm>
            <a:off x="3429460" y="6550416"/>
            <a:ext cx="1043032" cy="29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30" y="1803882"/>
            <a:ext cx="1109452" cy="26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07" y="6577370"/>
            <a:ext cx="610936" cy="29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5" descr="HANJIN SHIPPING Beyond the Ocean e-Service">
            <a:hlinkClick r:id="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162" y="8374596"/>
            <a:ext cx="1052735" cy="19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8" descr="KHIDI">
            <a:hlinkClick r:id="rId34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566" y="9206542"/>
            <a:ext cx="572438" cy="1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2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80" y="8788860"/>
            <a:ext cx="607724" cy="20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 descr="아주캐피탈">
            <a:hlinkClick r:id="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08" y="5568546"/>
            <a:ext cx="932712" cy="15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한국남동발전!!!">
            <a:hlinkClick r:id="rId38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12" y="3229858"/>
            <a:ext cx="1377810" cy="16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산업은행계열 KDB생명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41" y="6214622"/>
            <a:ext cx="645787" cy="26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67" y="3533265"/>
            <a:ext cx="1462479" cy="25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84" y="4339346"/>
            <a:ext cx="1169983" cy="23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8" descr="롯데카드 로고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5904727"/>
            <a:ext cx="1095772" cy="11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1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151" y="9220513"/>
            <a:ext cx="1258577" cy="17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0" descr="olleh kt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338" y="8329570"/>
            <a:ext cx="279357" cy="2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3" descr="한국원자력연료 로고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152" y="3247857"/>
            <a:ext cx="1309451" cy="15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5" descr="국립세종도서관 로고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13" y="3983076"/>
            <a:ext cx="1164848" cy="18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29" y="7914559"/>
            <a:ext cx="1114412" cy="26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8" descr="우리은행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5158007"/>
            <a:ext cx="769488" cy="1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0" descr="하나로카드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48" y="5883012"/>
            <a:ext cx="945756" cy="22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2" descr=" 삼성전자로지텍 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5" y="7996007"/>
            <a:ext cx="1046854" cy="18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4" descr="나라살림 가치창조 조달청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10" y="1373749"/>
            <a:ext cx="715733" cy="26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8" descr="HYUNDAI. 현대HCN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91" y="8867442"/>
            <a:ext cx="937022" cy="14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0" descr="현대Hmall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34" y="8875146"/>
            <a:ext cx="489321" cy="11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1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30" y="6209550"/>
            <a:ext cx="1030549" cy="19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5" descr="Hyundai Commercial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29" y="6214490"/>
            <a:ext cx="1134907" cy="17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6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916" y="2757969"/>
            <a:ext cx="1331622" cy="27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7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61" y="6241744"/>
            <a:ext cx="992501" cy="13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9" descr="산업통상지원부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33" y="1860082"/>
            <a:ext cx="931369" cy="19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1" descr="SSN한국사회복지협의회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838" y="3961698"/>
            <a:ext cx="1097436" cy="22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IBK 캐피탈">
            <a:hlinkClick r:id="rId61"/>
          </p:cNvPr>
          <p:cNvPicPr>
            <a:picLocks noChangeAspect="1" noChangeArrowheads="1"/>
          </p:cNvPicPr>
          <p:nvPr/>
        </p:nvPicPr>
        <p:blipFill rotWithShape="1"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r="29970" b="21097"/>
          <a:stretch/>
        </p:blipFill>
        <p:spPr bwMode="auto">
          <a:xfrm>
            <a:off x="3984368" y="5499637"/>
            <a:ext cx="771934" cy="26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5" descr="한화손해보험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11" y="6614177"/>
            <a:ext cx="913144" cy="22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7" descr="삼성전자서비스"/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955" y="7982423"/>
            <a:ext cx="875511" cy="12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9" descr="브이피 로고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42" y="9152631"/>
            <a:ext cx="1042762" cy="28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1" descr="경남은행로고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21" y="5103173"/>
            <a:ext cx="774159" cy="1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3" descr="대전광역시시설관리공단"/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31" y="4308557"/>
            <a:ext cx="1400898" cy="26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23" y="8278164"/>
            <a:ext cx="489611" cy="376253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46" y="8833519"/>
            <a:ext cx="533229" cy="190993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68" y="9275671"/>
            <a:ext cx="1005072" cy="201015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 rotWithShape="1"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5" b="30418"/>
          <a:stretch/>
        </p:blipFill>
        <p:spPr>
          <a:xfrm>
            <a:off x="5667527" y="6500783"/>
            <a:ext cx="789341" cy="324947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81" y="5524768"/>
            <a:ext cx="1264217" cy="216828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 rotWithShape="1"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7" t="29154" r="6256" b="27550"/>
          <a:stretch/>
        </p:blipFill>
        <p:spPr>
          <a:xfrm>
            <a:off x="4984497" y="8330184"/>
            <a:ext cx="757963" cy="222931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 rotWithShape="1"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" t="22609" r="3713" b="15761"/>
          <a:stretch/>
        </p:blipFill>
        <p:spPr>
          <a:xfrm>
            <a:off x="3872880" y="5154724"/>
            <a:ext cx="913739" cy="164473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61" y="4320102"/>
            <a:ext cx="1317514" cy="250161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 rotWithShape="1"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3"/>
          <a:stretch/>
        </p:blipFill>
        <p:spPr>
          <a:xfrm>
            <a:off x="3941060" y="2216535"/>
            <a:ext cx="1315190" cy="304038"/>
          </a:xfrm>
          <a:prstGeom prst="rect">
            <a:avLst/>
          </a:prstGeom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3" y="4029468"/>
            <a:ext cx="1297604" cy="177844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40" y="6548092"/>
            <a:ext cx="823047" cy="248723"/>
          </a:xfrm>
          <a:prstGeom prst="rect">
            <a:avLst/>
          </a:prstGeom>
        </p:spPr>
      </p:pic>
      <p:pic>
        <p:nvPicPr>
          <p:cNvPr id="76" name="그림 75"/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55" y="3179085"/>
            <a:ext cx="1239846" cy="234957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 rotWithShape="1"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6859" r="2750" b="6881"/>
          <a:stretch/>
        </p:blipFill>
        <p:spPr>
          <a:xfrm>
            <a:off x="788768" y="8249264"/>
            <a:ext cx="782732" cy="273957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/>
        </p:nvPicPr>
        <p:blipFill rotWithShape="1"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11032" r="3150" b="11032"/>
          <a:stretch/>
        </p:blipFill>
        <p:spPr>
          <a:xfrm>
            <a:off x="2061829" y="4308557"/>
            <a:ext cx="1065309" cy="247747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7" y="2692441"/>
            <a:ext cx="1257376" cy="333331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50" y="8867442"/>
            <a:ext cx="459163" cy="222235"/>
          </a:xfrm>
          <a:prstGeom prst="rect">
            <a:avLst/>
          </a:prstGeom>
        </p:spPr>
      </p:pic>
      <p:pic>
        <p:nvPicPr>
          <p:cNvPr id="82" name="그림 81"/>
          <p:cNvPicPr>
            <a:picLocks noChangeAspect="1"/>
          </p:cNvPicPr>
          <p:nvPr/>
        </p:nvPicPr>
        <p:blipFill rotWithShape="1"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24660" r="6761" b="20436"/>
          <a:stretch/>
        </p:blipFill>
        <p:spPr>
          <a:xfrm>
            <a:off x="5157596" y="8817669"/>
            <a:ext cx="844315" cy="177034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57" y="3575331"/>
            <a:ext cx="1663224" cy="280950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 rotWithShape="1"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2" b="22000"/>
          <a:stretch/>
        </p:blipFill>
        <p:spPr>
          <a:xfrm>
            <a:off x="1980513" y="5847781"/>
            <a:ext cx="1036604" cy="235100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39" y="2189883"/>
            <a:ext cx="826190" cy="273051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7" y="8853406"/>
            <a:ext cx="645604" cy="229826"/>
          </a:xfrm>
          <a:prstGeom prst="rect">
            <a:avLst/>
          </a:prstGeom>
        </p:spPr>
      </p:pic>
      <p:pic>
        <p:nvPicPr>
          <p:cNvPr id="87" name="그림 86"/>
          <p:cNvPicPr>
            <a:picLocks noChangeAspect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1" y="5507118"/>
            <a:ext cx="877524" cy="259610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21" y="5551025"/>
            <a:ext cx="1098147" cy="185061"/>
          </a:xfrm>
          <a:prstGeom prst="rect">
            <a:avLst/>
          </a:prstGeom>
        </p:spPr>
      </p:pic>
      <p:pic>
        <p:nvPicPr>
          <p:cNvPr id="89" name="그림 88"/>
          <p:cNvPicPr>
            <a:picLocks noChangeAspect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884" y="8694180"/>
            <a:ext cx="620865" cy="361931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0" y="6914907"/>
            <a:ext cx="1195592" cy="227973"/>
          </a:xfrm>
          <a:prstGeom prst="rect">
            <a:avLst/>
          </a:prstGeom>
        </p:spPr>
      </p:pic>
      <p:pic>
        <p:nvPicPr>
          <p:cNvPr id="91" name="그림 90"/>
          <p:cNvPicPr>
            <a:picLocks noChangeAspect="1"/>
          </p:cNvPicPr>
          <p:nvPr/>
        </p:nvPicPr>
        <p:blipFill rotWithShape="1"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6"/>
          <a:stretch/>
        </p:blipFill>
        <p:spPr>
          <a:xfrm>
            <a:off x="1624737" y="8278164"/>
            <a:ext cx="1017641" cy="257995"/>
          </a:xfrm>
          <a:prstGeom prst="rect">
            <a:avLst/>
          </a:prstGeom>
        </p:spPr>
      </p:pic>
      <p:pic>
        <p:nvPicPr>
          <p:cNvPr id="92" name="그림 91"/>
          <p:cNvPicPr>
            <a:picLocks noChangeAspect="1"/>
          </p:cNvPicPr>
          <p:nvPr/>
        </p:nvPicPr>
        <p:blipFill rotWithShape="1"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9236" r="4604" b="12942"/>
          <a:stretch/>
        </p:blipFill>
        <p:spPr>
          <a:xfrm>
            <a:off x="684721" y="6901383"/>
            <a:ext cx="1103342" cy="234042"/>
          </a:xfrm>
          <a:prstGeom prst="rect">
            <a:avLst/>
          </a:prstGeom>
        </p:spPr>
      </p:pic>
      <p:pic>
        <p:nvPicPr>
          <p:cNvPr id="93" name="그림 92"/>
          <p:cNvPicPr>
            <a:picLocks noChangeAspect="1"/>
          </p:cNvPicPr>
          <p:nvPr/>
        </p:nvPicPr>
        <p:blipFill rotWithShape="1"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25214" r="3129" b="19017"/>
          <a:stretch/>
        </p:blipFill>
        <p:spPr>
          <a:xfrm>
            <a:off x="2815406" y="6960960"/>
            <a:ext cx="1335483" cy="197039"/>
          </a:xfrm>
          <a:prstGeom prst="rect">
            <a:avLst/>
          </a:prstGeom>
        </p:spPr>
      </p:pic>
      <p:pic>
        <p:nvPicPr>
          <p:cNvPr id="94" name="Picture 5"/>
          <p:cNvPicPr>
            <a:picLocks noChangeAspect="1" noChangeArrowheads="1"/>
          </p:cNvPicPr>
          <p:nvPr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84" y="1795400"/>
            <a:ext cx="1020872" cy="34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6"/>
          <p:cNvPicPr>
            <a:picLocks noChangeAspect="1" noChangeArrowheads="1"/>
          </p:cNvPicPr>
          <p:nvPr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31" y="5127213"/>
            <a:ext cx="830363" cy="27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7"/>
          <p:cNvPicPr>
            <a:picLocks noChangeAspect="1" noChangeArrowheads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71" y="2700277"/>
            <a:ext cx="1439108" cy="39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직사각형 96"/>
          <p:cNvSpPr/>
          <p:nvPr/>
        </p:nvSpPr>
        <p:spPr>
          <a:xfrm>
            <a:off x="440028" y="1368563"/>
            <a:ext cx="6259376" cy="3289162"/>
          </a:xfrm>
          <a:prstGeom prst="rect">
            <a:avLst/>
          </a:prstGeom>
          <a:solidFill>
            <a:schemeClr val="bg2">
              <a:lumMod val="90000"/>
              <a:alpha val="1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직사각형 97"/>
          <p:cNvSpPr/>
          <p:nvPr/>
        </p:nvSpPr>
        <p:spPr>
          <a:xfrm>
            <a:off x="440028" y="5006299"/>
            <a:ext cx="6259376" cy="2432726"/>
          </a:xfrm>
          <a:prstGeom prst="rect">
            <a:avLst/>
          </a:prstGeom>
          <a:solidFill>
            <a:schemeClr val="bg2">
              <a:lumMod val="90000"/>
              <a:alpha val="1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직사각형 98"/>
          <p:cNvSpPr/>
          <p:nvPr/>
        </p:nvSpPr>
        <p:spPr>
          <a:xfrm>
            <a:off x="175381" y="7793372"/>
            <a:ext cx="6524023" cy="1779254"/>
          </a:xfrm>
          <a:prstGeom prst="rect">
            <a:avLst/>
          </a:prstGeom>
          <a:solidFill>
            <a:schemeClr val="bg2">
              <a:lumMod val="90000"/>
              <a:alpha val="1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TextBox 99"/>
          <p:cNvSpPr txBox="1"/>
          <p:nvPr/>
        </p:nvSpPr>
        <p:spPr>
          <a:xfrm>
            <a:off x="129625" y="1170087"/>
            <a:ext cx="430887" cy="1922674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공 공 부 문</a:t>
            </a:r>
            <a:endParaRPr lang="ko-KR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29625" y="4932809"/>
            <a:ext cx="430887" cy="1681368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금  융 부 문</a:t>
            </a:r>
            <a:endParaRPr lang="ko-KR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29625" y="7651601"/>
            <a:ext cx="430887" cy="1512168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+mn-ea"/>
                <a:ea typeface="+mn-ea"/>
              </a:rPr>
              <a:t>제조 및 기타</a:t>
            </a:r>
            <a:endParaRPr lang="ko-KR" altLang="en-US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84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3047</TotalTime>
  <Words>757</Words>
  <Application>Microsoft Office PowerPoint</Application>
  <PresentationFormat>A4 용지(210x297mm)</PresentationFormat>
  <Paragraphs>120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맑은 고딕</vt:lpstr>
      <vt:lpstr>BankGothic Md BT</vt:lpstr>
      <vt:lpstr>Calibri</vt:lpstr>
      <vt:lpstr>Wingdings</vt:lpstr>
      <vt:lpstr>Times New Roman</vt:lpstr>
      <vt:lpstr>Arial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SangSoo Kim</dc:creator>
  <cp:lastModifiedBy>zd360</cp:lastModifiedBy>
  <cp:revision>378</cp:revision>
  <cp:lastPrinted>2016-01-27T02:06:28Z</cp:lastPrinted>
  <dcterms:created xsi:type="dcterms:W3CDTF">2016-01-14T09:46:35Z</dcterms:created>
  <dcterms:modified xsi:type="dcterms:W3CDTF">2017-12-29T02:24:17Z</dcterms:modified>
</cp:coreProperties>
</file>